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56" r:id="rId2"/>
    <p:sldId id="258" r:id="rId3"/>
    <p:sldId id="297" r:id="rId4"/>
    <p:sldId id="296" r:id="rId5"/>
    <p:sldId id="298" r:id="rId6"/>
    <p:sldId id="299" r:id="rId7"/>
    <p:sldId id="305" r:id="rId8"/>
    <p:sldId id="300" r:id="rId9"/>
    <p:sldId id="302" r:id="rId10"/>
    <p:sldId id="304" r:id="rId11"/>
    <p:sldId id="303" r:id="rId12"/>
    <p:sldId id="314" r:id="rId13"/>
    <p:sldId id="306" r:id="rId14"/>
    <p:sldId id="315" r:id="rId15"/>
    <p:sldId id="309" r:id="rId16"/>
    <p:sldId id="257" r:id="rId17"/>
    <p:sldId id="307" r:id="rId18"/>
    <p:sldId id="308" r:id="rId19"/>
    <p:sldId id="310" r:id="rId20"/>
    <p:sldId id="311" r:id="rId21"/>
    <p:sldId id="312" r:id="rId22"/>
    <p:sldId id="313" r:id="rId23"/>
    <p:sldId id="275" r:id="rId24"/>
  </p:sldIdLst>
  <p:sldSz cx="9144000" cy="5143500" type="screen16x9"/>
  <p:notesSz cx="6858000" cy="9144000"/>
  <p:embeddedFontLst>
    <p:embeddedFont>
      <p:font typeface="Abel" panose="020B060402020202020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Fjalla One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A59359-48BF-46C5-9906-36B189226688}">
  <a:tblStyle styleId="{A5A59359-48BF-46C5-9906-36B1892266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4660"/>
  </p:normalViewPr>
  <p:slideViewPr>
    <p:cSldViewPr snapToGrid="0">
      <p:cViewPr>
        <p:scale>
          <a:sx n="100" d="100"/>
          <a:sy n="100" d="100"/>
        </p:scale>
        <p:origin x="1133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4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29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889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728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70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099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d865c13b_0_21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d865c13b_0_21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d865c13b_0_21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d865c13b_0_21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804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d865c13b_0_21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d865c13b_0_21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678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d865c13b_0_21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d865c13b_0_21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58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337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954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740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6dd865c13b_0_21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6dd865c13b_0_21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271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009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93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88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757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24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2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82201" y="784275"/>
            <a:ext cx="45054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82200" y="3506375"/>
            <a:ext cx="351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639950" y="1439575"/>
            <a:ext cx="7451400" cy="28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7195500" cy="8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320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96320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284847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284847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473375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473375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661902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661902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355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291882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410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68937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5372275" y="2476725"/>
            <a:ext cx="24306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5372275" y="2974425"/>
            <a:ext cx="25797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4116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1_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jalla One"/>
              <a:buNone/>
              <a:defRPr sz="28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bel"/>
              <a:buChar char="●"/>
              <a:defRPr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8" r:id="rId5"/>
    <p:sldLayoutId id="2147483671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di.org.il/policy/parties-and-elections/parties/likud/" TargetMode="External"/><Relationship Id="rId3" Type="http://schemas.openxmlformats.org/officeDocument/2006/relationships/hyperlink" Target="https://www.idi.org.il/policy/parties-and-elections/parties/joint-arab-list/" TargetMode="External"/><Relationship Id="rId7" Type="http://schemas.openxmlformats.org/officeDocument/2006/relationships/hyperlink" Target="https://www.idi.org.il/policy/parties-and-elections/parties/otzma-yehud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di.org.il/policy/parties-and-elections/parties/yamina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idi.org.il/policy/parties-and-elections/parties/meretz/" TargetMode="External"/><Relationship Id="rId10" Type="http://schemas.openxmlformats.org/officeDocument/2006/relationships/hyperlink" Target="https://www.idi.org.il/policy/parties-and-elections/parties/democratic-union/" TargetMode="External"/><Relationship Id="rId4" Type="http://schemas.openxmlformats.org/officeDocument/2006/relationships/hyperlink" Target="https://www.idi.org.il/policy/parties-and-elections/parties/haavoda-gesher/" TargetMode="External"/><Relationship Id="rId9" Type="http://schemas.openxmlformats.org/officeDocument/2006/relationships/hyperlink" Target="https://www.idi.org.il/policy/parties-and-elections/parties/haavod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subTitle" idx="1"/>
          </p:nvPr>
        </p:nvSpPr>
        <p:spPr>
          <a:xfrm>
            <a:off x="113324" y="-484237"/>
            <a:ext cx="4324919" cy="1643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400" b="1" dirty="0"/>
            </a:br>
            <a:r>
              <a:rPr lang="en-US" sz="4400" b="1" dirty="0"/>
              <a:t>Analysis of Election Data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Emphasis on </a:t>
            </a:r>
            <a:r>
              <a:rPr lang="en-US" b="1" dirty="0"/>
              <a:t>“</a:t>
            </a:r>
            <a:r>
              <a:rPr lang="en-US" b="1" dirty="0" err="1"/>
              <a:t>Kahol</a:t>
            </a:r>
            <a:r>
              <a:rPr lang="en-US" b="1" dirty="0"/>
              <a:t> </a:t>
            </a:r>
            <a:r>
              <a:rPr lang="en-US" b="1" dirty="0" err="1"/>
              <a:t>Lavan</a:t>
            </a:r>
            <a:r>
              <a:rPr lang="en-US" b="1" dirty="0"/>
              <a:t>” </a:t>
            </a:r>
            <a:r>
              <a:rPr lang="en-US" dirty="0"/>
              <a:t>Party</a:t>
            </a:r>
            <a:endParaRPr dirty="0"/>
          </a:p>
        </p:txBody>
      </p:sp>
      <p:grpSp>
        <p:nvGrpSpPr>
          <p:cNvPr id="146" name="Google Shape;146;p30"/>
          <p:cNvGrpSpPr/>
          <p:nvPr/>
        </p:nvGrpSpPr>
        <p:grpSpPr>
          <a:xfrm>
            <a:off x="4194344" y="-438667"/>
            <a:ext cx="4882257" cy="5806520"/>
            <a:chOff x="4355896" y="-72048"/>
            <a:chExt cx="4882257" cy="5806520"/>
          </a:xfrm>
        </p:grpSpPr>
        <p:grpSp>
          <p:nvGrpSpPr>
            <p:cNvPr id="147" name="Google Shape;147;p30"/>
            <p:cNvGrpSpPr/>
            <p:nvPr/>
          </p:nvGrpSpPr>
          <p:grpSpPr>
            <a:xfrm>
              <a:off x="4706238" y="-72048"/>
              <a:ext cx="4531915" cy="5488741"/>
              <a:chOff x="1812875" y="238125"/>
              <a:chExt cx="4088700" cy="4951950"/>
            </a:xfrm>
          </p:grpSpPr>
          <p:sp>
            <p:nvSpPr>
              <p:cNvPr id="148" name="Google Shape;148;p30"/>
              <p:cNvSpPr/>
              <p:nvPr/>
            </p:nvSpPr>
            <p:spPr>
              <a:xfrm>
                <a:off x="1812875" y="726775"/>
                <a:ext cx="74482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3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0"/>
              <p:cNvSpPr/>
              <p:nvPr/>
            </p:nvSpPr>
            <p:spPr>
              <a:xfrm>
                <a:off x="2989575" y="281725"/>
                <a:ext cx="7897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31589" h="192416" extrusionOk="0">
                    <a:moveTo>
                      <a:pt x="0" y="1"/>
                    </a:moveTo>
                    <a:lnTo>
                      <a:pt x="31588" y="1"/>
                    </a:lnTo>
                    <a:lnTo>
                      <a:pt x="31588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0"/>
              <p:cNvSpPr/>
              <p:nvPr/>
            </p:nvSpPr>
            <p:spPr>
              <a:xfrm>
                <a:off x="2761525" y="768000"/>
                <a:ext cx="74487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5" h="176883" extrusionOk="0">
                    <a:moveTo>
                      <a:pt x="1" y="1"/>
                    </a:moveTo>
                    <a:lnTo>
                      <a:pt x="29794" y="1"/>
                    </a:lnTo>
                    <a:lnTo>
                      <a:pt x="29794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0"/>
              <p:cNvSpPr/>
              <p:nvPr/>
            </p:nvSpPr>
            <p:spPr>
              <a:xfrm>
                <a:off x="3664550" y="702625"/>
                <a:ext cx="744825" cy="4422100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4" extrusionOk="0">
                    <a:moveTo>
                      <a:pt x="0" y="1"/>
                    </a:moveTo>
                    <a:lnTo>
                      <a:pt x="29793" y="1"/>
                    </a:lnTo>
                    <a:lnTo>
                      <a:pt x="29793" y="176884"/>
                    </a:lnTo>
                    <a:lnTo>
                      <a:pt x="0" y="17688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0"/>
              <p:cNvSpPr/>
              <p:nvPr/>
            </p:nvSpPr>
            <p:spPr>
              <a:xfrm>
                <a:off x="5066800" y="260400"/>
                <a:ext cx="7448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9794" h="192416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92416"/>
                    </a:lnTo>
                    <a:lnTo>
                      <a:pt x="1" y="1924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0"/>
              <p:cNvSpPr/>
              <p:nvPr/>
            </p:nvSpPr>
            <p:spPr>
              <a:xfrm>
                <a:off x="4996200" y="281725"/>
                <a:ext cx="3724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192416" extrusionOk="0">
                    <a:moveTo>
                      <a:pt x="0" y="1"/>
                    </a:moveTo>
                    <a:lnTo>
                      <a:pt x="14897" y="1"/>
                    </a:lnTo>
                    <a:lnTo>
                      <a:pt x="14897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0"/>
              <p:cNvSpPr/>
              <p:nvPr/>
            </p:nvSpPr>
            <p:spPr>
              <a:xfrm>
                <a:off x="3753900" y="281725"/>
                <a:ext cx="70230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2" h="192416" extrusionOk="0">
                    <a:moveTo>
                      <a:pt x="0" y="1"/>
                    </a:moveTo>
                    <a:lnTo>
                      <a:pt x="28091" y="1"/>
                    </a:lnTo>
                    <a:lnTo>
                      <a:pt x="28091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0"/>
              <p:cNvSpPr/>
              <p:nvPr/>
            </p:nvSpPr>
            <p:spPr>
              <a:xfrm>
                <a:off x="3969450" y="281725"/>
                <a:ext cx="7023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3" h="192416" extrusionOk="0">
                    <a:moveTo>
                      <a:pt x="0" y="1"/>
                    </a:moveTo>
                    <a:lnTo>
                      <a:pt x="28092" y="1"/>
                    </a:lnTo>
                    <a:lnTo>
                      <a:pt x="28092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0"/>
              <p:cNvSpPr/>
              <p:nvPr/>
            </p:nvSpPr>
            <p:spPr>
              <a:xfrm>
                <a:off x="4234650" y="238125"/>
                <a:ext cx="16669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66677" h="192416" extrusionOk="0">
                    <a:moveTo>
                      <a:pt x="1" y="0"/>
                    </a:moveTo>
                    <a:lnTo>
                      <a:pt x="66676" y="0"/>
                    </a:lnTo>
                    <a:lnTo>
                      <a:pt x="66676" y="192415"/>
                    </a:lnTo>
                    <a:lnTo>
                      <a:pt x="1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30"/>
            <p:cNvGrpSpPr/>
            <p:nvPr/>
          </p:nvGrpSpPr>
          <p:grpSpPr>
            <a:xfrm>
              <a:off x="6947561" y="1888323"/>
              <a:ext cx="457575" cy="392346"/>
              <a:chOff x="3835000" y="2006775"/>
              <a:chExt cx="412825" cy="353975"/>
            </a:xfrm>
          </p:grpSpPr>
          <p:sp>
            <p:nvSpPr>
              <p:cNvPr id="158" name="Google Shape;158;p30"/>
              <p:cNvSpPr/>
              <p:nvPr/>
            </p:nvSpPr>
            <p:spPr>
              <a:xfrm>
                <a:off x="3835000" y="2152100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3"/>
                      <a:pt x="0" y="4173"/>
                    </a:cubicBezTo>
                    <a:cubicBezTo>
                      <a:pt x="0" y="1873"/>
                      <a:pt x="3704" y="1"/>
                      <a:pt x="8256" y="1"/>
                    </a:cubicBezTo>
                    <a:cubicBezTo>
                      <a:pt x="12809" y="1"/>
                      <a:pt x="16512" y="1872"/>
                      <a:pt x="16512" y="4173"/>
                    </a:cubicBezTo>
                    <a:cubicBezTo>
                      <a:pt x="16512" y="6475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41"/>
                      <a:pt x="8256" y="8241"/>
                    </a:cubicBezTo>
                    <a:cubicBezTo>
                      <a:pt x="12751" y="8241"/>
                      <a:pt x="16406" y="6416"/>
                      <a:pt x="16406" y="4173"/>
                    </a:cubicBezTo>
                    <a:cubicBezTo>
                      <a:pt x="16406" y="1930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0"/>
              <p:cNvSpPr/>
              <p:nvPr/>
            </p:nvSpPr>
            <p:spPr>
              <a:xfrm>
                <a:off x="3835000" y="2006775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4"/>
                      <a:pt x="0" y="4173"/>
                    </a:cubicBezTo>
                    <a:cubicBezTo>
                      <a:pt x="0" y="1872"/>
                      <a:pt x="3704" y="0"/>
                      <a:pt x="8256" y="0"/>
                    </a:cubicBezTo>
                    <a:cubicBezTo>
                      <a:pt x="12809" y="0"/>
                      <a:pt x="16512" y="1872"/>
                      <a:pt x="16512" y="4173"/>
                    </a:cubicBezTo>
                    <a:cubicBezTo>
                      <a:pt x="16512" y="6474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39"/>
                      <a:pt x="8256" y="8239"/>
                    </a:cubicBezTo>
                    <a:cubicBezTo>
                      <a:pt x="12751" y="8239"/>
                      <a:pt x="16406" y="6416"/>
                      <a:pt x="16406" y="4173"/>
                    </a:cubicBezTo>
                    <a:cubicBezTo>
                      <a:pt x="16406" y="1931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30"/>
            <p:cNvGrpSpPr/>
            <p:nvPr/>
          </p:nvGrpSpPr>
          <p:grpSpPr>
            <a:xfrm>
              <a:off x="7993115" y="1983341"/>
              <a:ext cx="441642" cy="905480"/>
              <a:chOff x="4778300" y="2092500"/>
              <a:chExt cx="398450" cy="816925"/>
            </a:xfrm>
          </p:grpSpPr>
          <p:sp>
            <p:nvSpPr>
              <p:cNvPr id="161" name="Google Shape;161;p30"/>
              <p:cNvSpPr/>
              <p:nvPr/>
            </p:nvSpPr>
            <p:spPr>
              <a:xfrm>
                <a:off x="4853900" y="2658325"/>
                <a:ext cx="216850" cy="25110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0044" extrusionOk="0">
                    <a:moveTo>
                      <a:pt x="0" y="5023"/>
                    </a:moveTo>
                    <a:lnTo>
                      <a:pt x="8673" y="10044"/>
                    </a:lnTo>
                    <a:lnTo>
                      <a:pt x="8593" y="50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0"/>
              <p:cNvSpPr/>
              <p:nvPr/>
            </p:nvSpPr>
            <p:spPr>
              <a:xfrm>
                <a:off x="5068725" y="2719900"/>
                <a:ext cx="108025" cy="189525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7581" extrusionOk="0">
                    <a:moveTo>
                      <a:pt x="4320" y="5316"/>
                    </a:moveTo>
                    <a:lnTo>
                      <a:pt x="4320" y="0"/>
                    </a:lnTo>
                    <a:lnTo>
                      <a:pt x="0" y="2560"/>
                    </a:lnTo>
                    <a:lnTo>
                      <a:pt x="80" y="758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0"/>
              <p:cNvSpPr/>
              <p:nvPr/>
            </p:nvSpPr>
            <p:spPr>
              <a:xfrm>
                <a:off x="4854225" y="2596800"/>
                <a:ext cx="3225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7485" extrusionOk="0">
                    <a:moveTo>
                      <a:pt x="4371" y="0"/>
                    </a:moveTo>
                    <a:lnTo>
                      <a:pt x="12900" y="4924"/>
                    </a:lnTo>
                    <a:lnTo>
                      <a:pt x="8580" y="7484"/>
                    </a:lnTo>
                    <a:lnTo>
                      <a:pt x="1" y="24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0"/>
              <p:cNvSpPr/>
              <p:nvPr/>
            </p:nvSpPr>
            <p:spPr>
              <a:xfrm>
                <a:off x="4778300" y="2140525"/>
                <a:ext cx="169350" cy="196125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7845" extrusionOk="0">
                    <a:moveTo>
                      <a:pt x="0" y="3923"/>
                    </a:moveTo>
                    <a:lnTo>
                      <a:pt x="6773" y="7844"/>
                    </a:lnTo>
                    <a:lnTo>
                      <a:pt x="6711" y="3923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0"/>
              <p:cNvSpPr/>
              <p:nvPr/>
            </p:nvSpPr>
            <p:spPr>
              <a:xfrm>
                <a:off x="4946050" y="2188625"/>
                <a:ext cx="843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5921" extrusionOk="0">
                    <a:moveTo>
                      <a:pt x="3374" y="3774"/>
                    </a:moveTo>
                    <a:lnTo>
                      <a:pt x="3374" y="0"/>
                    </a:lnTo>
                    <a:lnTo>
                      <a:pt x="1" y="1999"/>
                    </a:lnTo>
                    <a:lnTo>
                      <a:pt x="63" y="59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0"/>
              <p:cNvSpPr/>
              <p:nvPr/>
            </p:nvSpPr>
            <p:spPr>
              <a:xfrm>
                <a:off x="4778575" y="2092500"/>
                <a:ext cx="2518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5845" extrusionOk="0">
                    <a:moveTo>
                      <a:pt x="3413" y="0"/>
                    </a:moveTo>
                    <a:lnTo>
                      <a:pt x="10073" y="3845"/>
                    </a:lnTo>
                    <a:lnTo>
                      <a:pt x="6700" y="5844"/>
                    </a:lnTo>
                    <a:lnTo>
                      <a:pt x="0" y="192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30"/>
            <p:cNvGrpSpPr/>
            <p:nvPr/>
          </p:nvGrpSpPr>
          <p:grpSpPr>
            <a:xfrm>
              <a:off x="6428830" y="1344903"/>
              <a:ext cx="464530" cy="3928170"/>
              <a:chOff x="3367000" y="1516500"/>
              <a:chExt cx="419100" cy="3544000"/>
            </a:xfrm>
          </p:grpSpPr>
          <p:sp>
            <p:nvSpPr>
              <p:cNvPr id="168" name="Google Shape;168;p30"/>
              <p:cNvSpPr/>
              <p:nvPr/>
            </p:nvSpPr>
            <p:spPr>
              <a:xfrm>
                <a:off x="3367000" y="1767425"/>
                <a:ext cx="216847" cy="329307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3" extrusionOk="0">
                    <a:moveTo>
                      <a:pt x="8383" y="131722"/>
                    </a:moveTo>
                    <a:lnTo>
                      <a:pt x="8383" y="4876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0"/>
              <p:cNvSpPr/>
              <p:nvPr/>
            </p:nvSpPr>
            <p:spPr>
              <a:xfrm>
                <a:off x="3576550" y="1767375"/>
                <a:ext cx="209550" cy="328415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131366" extrusionOk="0">
                    <a:moveTo>
                      <a:pt x="1" y="131366"/>
                    </a:moveTo>
                    <a:lnTo>
                      <a:pt x="8382" y="126523"/>
                    </a:lnTo>
                    <a:lnTo>
                      <a:pt x="8382" y="1"/>
                    </a:lnTo>
                    <a:lnTo>
                      <a:pt x="1" y="4876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0"/>
              <p:cNvSpPr/>
              <p:nvPr/>
            </p:nvSpPr>
            <p:spPr>
              <a:xfrm>
                <a:off x="3367000" y="1647200"/>
                <a:ext cx="419100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3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3"/>
                    </a:lnTo>
                    <a:lnTo>
                      <a:pt x="0" y="48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0"/>
              <p:cNvSpPr/>
              <p:nvPr/>
            </p:nvSpPr>
            <p:spPr>
              <a:xfrm>
                <a:off x="3396600" y="1538575"/>
                <a:ext cx="359550" cy="20782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8313" extrusionOk="0">
                    <a:moveTo>
                      <a:pt x="7194" y="8312"/>
                    </a:moveTo>
                    <a:lnTo>
                      <a:pt x="0" y="4160"/>
                    </a:lnTo>
                    <a:lnTo>
                      <a:pt x="7204" y="1"/>
                    </a:lnTo>
                    <a:lnTo>
                      <a:pt x="14382" y="41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0"/>
              <p:cNvSpPr/>
              <p:nvPr/>
            </p:nvSpPr>
            <p:spPr>
              <a:xfrm>
                <a:off x="3396600" y="1642550"/>
                <a:ext cx="180125" cy="18705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2" extrusionOk="0">
                    <a:moveTo>
                      <a:pt x="7194" y="4153"/>
                    </a:moveTo>
                    <a:lnTo>
                      <a:pt x="7204" y="7481"/>
                    </a:lnTo>
                    <a:lnTo>
                      <a:pt x="0" y="33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>
                <a:off x="3576425" y="1642475"/>
                <a:ext cx="1801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5" extrusionOk="0">
                    <a:moveTo>
                      <a:pt x="7189" y="1"/>
                    </a:moveTo>
                    <a:lnTo>
                      <a:pt x="7205" y="3332"/>
                    </a:lnTo>
                    <a:lnTo>
                      <a:pt x="11" y="7484"/>
                    </a:lnTo>
                    <a:lnTo>
                      <a:pt x="1" y="41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>
                <a:off x="3472550" y="1576850"/>
                <a:ext cx="10420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10" extrusionOk="0">
                    <a:moveTo>
                      <a:pt x="4167" y="4810"/>
                    </a:moveTo>
                    <a:lnTo>
                      <a:pt x="4162" y="2407"/>
                    </a:lnTo>
                    <a:lnTo>
                      <a:pt x="1" y="1"/>
                    </a:lnTo>
                    <a:lnTo>
                      <a:pt x="1" y="2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>
                <a:off x="3576600" y="1576850"/>
                <a:ext cx="104225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4810" extrusionOk="0">
                    <a:moveTo>
                      <a:pt x="4168" y="1"/>
                    </a:moveTo>
                    <a:lnTo>
                      <a:pt x="4168" y="2405"/>
                    </a:lnTo>
                    <a:lnTo>
                      <a:pt x="5" y="4810"/>
                    </a:lnTo>
                    <a:lnTo>
                      <a:pt x="0" y="2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3472550" y="1516500"/>
                <a:ext cx="208275" cy="1205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4822" extrusionOk="0">
                    <a:moveTo>
                      <a:pt x="1" y="2415"/>
                    </a:moveTo>
                    <a:lnTo>
                      <a:pt x="4181" y="1"/>
                    </a:lnTo>
                    <a:lnTo>
                      <a:pt x="8330" y="2415"/>
                    </a:lnTo>
                    <a:lnTo>
                      <a:pt x="4162" y="48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3622375" y="1954600"/>
                <a:ext cx="99300" cy="819950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2798" extrusionOk="0">
                    <a:moveTo>
                      <a:pt x="0" y="596"/>
                    </a:moveTo>
                    <a:lnTo>
                      <a:pt x="1024" y="1"/>
                    </a:lnTo>
                    <a:lnTo>
                      <a:pt x="1024" y="9040"/>
                    </a:lnTo>
                    <a:lnTo>
                      <a:pt x="0" y="9630"/>
                    </a:lnTo>
                    <a:close/>
                    <a:moveTo>
                      <a:pt x="2948" y="20319"/>
                    </a:moveTo>
                    <a:lnTo>
                      <a:pt x="3972" y="19728"/>
                    </a:lnTo>
                    <a:lnTo>
                      <a:pt x="3972" y="10689"/>
                    </a:lnTo>
                    <a:lnTo>
                      <a:pt x="2948" y="11284"/>
                    </a:lnTo>
                    <a:close/>
                    <a:moveTo>
                      <a:pt x="166" y="32798"/>
                    </a:moveTo>
                    <a:lnTo>
                      <a:pt x="1190" y="32207"/>
                    </a:lnTo>
                    <a:lnTo>
                      <a:pt x="1190" y="23168"/>
                    </a:lnTo>
                    <a:lnTo>
                      <a:pt x="166" y="2376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3137"/>
                    </a:srgbClr>
                  </a:gs>
                  <a:gs pos="50000">
                    <a:srgbClr val="E354F7">
                      <a:alpha val="56862"/>
                    </a:srgbClr>
                  </a:gs>
                  <a:gs pos="100000">
                    <a:srgbClr val="10ECFF">
                      <a:alpha val="5882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30"/>
            <p:cNvGrpSpPr/>
            <p:nvPr/>
          </p:nvGrpSpPr>
          <p:grpSpPr>
            <a:xfrm>
              <a:off x="7536371" y="1214749"/>
              <a:ext cx="398664" cy="3966160"/>
              <a:chOff x="4366225" y="1399075"/>
              <a:chExt cx="359675" cy="3578275"/>
            </a:xfrm>
          </p:grpSpPr>
          <p:sp>
            <p:nvSpPr>
              <p:cNvPr id="179" name="Google Shape;179;p30"/>
              <p:cNvSpPr/>
              <p:nvPr/>
            </p:nvSpPr>
            <p:spPr>
              <a:xfrm>
                <a:off x="4366225" y="1502200"/>
                <a:ext cx="179900" cy="347515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39006" extrusionOk="0">
                    <a:moveTo>
                      <a:pt x="7195" y="139005"/>
                    </a:moveTo>
                    <a:lnTo>
                      <a:pt x="7195" y="4184"/>
                    </a:lnTo>
                    <a:lnTo>
                      <a:pt x="1" y="0"/>
                    </a:lnTo>
                    <a:lnTo>
                      <a:pt x="1" y="1348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4546100" y="1503600"/>
                <a:ext cx="179800" cy="3466075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138643" extrusionOk="0">
                    <a:moveTo>
                      <a:pt x="0" y="138643"/>
                    </a:moveTo>
                    <a:lnTo>
                      <a:pt x="7191" y="134544"/>
                    </a:lnTo>
                    <a:lnTo>
                      <a:pt x="7191" y="1"/>
                    </a:lnTo>
                    <a:lnTo>
                      <a:pt x="0" y="412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>
                <a:off x="4366225" y="1399075"/>
                <a:ext cx="3596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14387" h="8309" extrusionOk="0">
                    <a:moveTo>
                      <a:pt x="7141" y="1"/>
                    </a:moveTo>
                    <a:lnTo>
                      <a:pt x="14386" y="4125"/>
                    </a:lnTo>
                    <a:lnTo>
                      <a:pt x="7195" y="8309"/>
                    </a:lnTo>
                    <a:lnTo>
                      <a:pt x="1" y="412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0"/>
              <p:cNvSpPr/>
              <p:nvPr/>
            </p:nvSpPr>
            <p:spPr>
              <a:xfrm>
                <a:off x="4573550" y="1647025"/>
                <a:ext cx="80800" cy="85397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4159" extrusionOk="0">
                    <a:moveTo>
                      <a:pt x="0" y="409"/>
                    </a:moveTo>
                    <a:lnTo>
                      <a:pt x="704" y="1"/>
                    </a:lnTo>
                    <a:lnTo>
                      <a:pt x="704" y="6214"/>
                    </a:lnTo>
                    <a:lnTo>
                      <a:pt x="0" y="6620"/>
                    </a:lnTo>
                    <a:close/>
                    <a:moveTo>
                      <a:pt x="2528" y="15615"/>
                    </a:moveTo>
                    <a:lnTo>
                      <a:pt x="3231" y="15208"/>
                    </a:lnTo>
                    <a:lnTo>
                      <a:pt x="3231" y="8994"/>
                    </a:lnTo>
                    <a:lnTo>
                      <a:pt x="2528" y="9402"/>
                    </a:lnTo>
                    <a:close/>
                    <a:moveTo>
                      <a:pt x="0" y="28329"/>
                    </a:moveTo>
                    <a:lnTo>
                      <a:pt x="704" y="27922"/>
                    </a:lnTo>
                    <a:lnTo>
                      <a:pt x="704" y="21709"/>
                    </a:lnTo>
                    <a:lnTo>
                      <a:pt x="0" y="22118"/>
                    </a:lnTo>
                    <a:close/>
                    <a:moveTo>
                      <a:pt x="2528" y="34158"/>
                    </a:moveTo>
                    <a:lnTo>
                      <a:pt x="3231" y="33752"/>
                    </a:lnTo>
                    <a:lnTo>
                      <a:pt x="3231" y="27537"/>
                    </a:lnTo>
                    <a:lnTo>
                      <a:pt x="2528" y="279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30"/>
            <p:cNvGrpSpPr/>
            <p:nvPr/>
          </p:nvGrpSpPr>
          <p:grpSpPr>
            <a:xfrm>
              <a:off x="5373919" y="2280667"/>
              <a:ext cx="574317" cy="3119363"/>
              <a:chOff x="2506200" y="2301225"/>
              <a:chExt cx="518150" cy="2814294"/>
            </a:xfrm>
          </p:grpSpPr>
          <p:sp>
            <p:nvSpPr>
              <p:cNvPr id="184" name="Google Shape;184;p30"/>
              <p:cNvSpPr/>
              <p:nvPr/>
            </p:nvSpPr>
            <p:spPr>
              <a:xfrm>
                <a:off x="2506200" y="2658325"/>
                <a:ext cx="268609" cy="2457194"/>
              </a:xfrm>
              <a:custGeom>
                <a:avLst/>
                <a:gdLst/>
                <a:ahLst/>
                <a:cxnLst/>
                <a:rect l="l" t="t" r="r" b="b"/>
                <a:pathLst>
                  <a:path w="10366" h="97984" extrusionOk="0">
                    <a:moveTo>
                      <a:pt x="10365" y="97983"/>
                    </a:moveTo>
                    <a:lnTo>
                      <a:pt x="10365" y="6027"/>
                    </a:lnTo>
                    <a:lnTo>
                      <a:pt x="0" y="0"/>
                    </a:lnTo>
                    <a:lnTo>
                      <a:pt x="0" y="919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0"/>
              <p:cNvSpPr/>
              <p:nvPr/>
            </p:nvSpPr>
            <p:spPr>
              <a:xfrm>
                <a:off x="2765325" y="2665800"/>
                <a:ext cx="259025" cy="2438575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97543" extrusionOk="0">
                    <a:moveTo>
                      <a:pt x="0" y="97543"/>
                    </a:moveTo>
                    <a:lnTo>
                      <a:pt x="10361" y="91555"/>
                    </a:lnTo>
                    <a:lnTo>
                      <a:pt x="10361" y="0"/>
                    </a:lnTo>
                    <a:lnTo>
                      <a:pt x="0" y="6027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0"/>
              <p:cNvSpPr/>
              <p:nvPr/>
            </p:nvSpPr>
            <p:spPr>
              <a:xfrm>
                <a:off x="2506200" y="2517200"/>
                <a:ext cx="51815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0726" h="11972" extrusionOk="0">
                    <a:moveTo>
                      <a:pt x="10287" y="0"/>
                    </a:moveTo>
                    <a:lnTo>
                      <a:pt x="20726" y="5944"/>
                    </a:lnTo>
                    <a:lnTo>
                      <a:pt x="10365" y="11971"/>
                    </a:lnTo>
                    <a:lnTo>
                      <a:pt x="0" y="594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0"/>
              <p:cNvSpPr/>
              <p:nvPr/>
            </p:nvSpPr>
            <p:spPr>
              <a:xfrm>
                <a:off x="2540675" y="2328975"/>
                <a:ext cx="452275" cy="261475"/>
              </a:xfrm>
              <a:custGeom>
                <a:avLst/>
                <a:gdLst/>
                <a:ahLst/>
                <a:cxnLst/>
                <a:rect l="l" t="t" r="r" b="b"/>
                <a:pathLst>
                  <a:path w="18091" h="10459" extrusionOk="0">
                    <a:moveTo>
                      <a:pt x="9048" y="10458"/>
                    </a:moveTo>
                    <a:lnTo>
                      <a:pt x="0" y="5233"/>
                    </a:lnTo>
                    <a:lnTo>
                      <a:pt x="9062" y="1"/>
                    </a:lnTo>
                    <a:lnTo>
                      <a:pt x="18090" y="52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0"/>
              <p:cNvSpPr/>
              <p:nvPr/>
            </p:nvSpPr>
            <p:spPr>
              <a:xfrm>
                <a:off x="2540675" y="2459800"/>
                <a:ext cx="226550" cy="23530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9412" extrusionOk="0">
                    <a:moveTo>
                      <a:pt x="9048" y="5225"/>
                    </a:moveTo>
                    <a:lnTo>
                      <a:pt x="9062" y="9412"/>
                    </a:lnTo>
                    <a:lnTo>
                      <a:pt x="0" y="4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0"/>
              <p:cNvSpPr/>
              <p:nvPr/>
            </p:nvSpPr>
            <p:spPr>
              <a:xfrm>
                <a:off x="2766850" y="2459675"/>
                <a:ext cx="226625" cy="235425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417" extrusionOk="0">
                    <a:moveTo>
                      <a:pt x="9043" y="1"/>
                    </a:moveTo>
                    <a:lnTo>
                      <a:pt x="9064" y="4193"/>
                    </a:lnTo>
                    <a:lnTo>
                      <a:pt x="15" y="9417"/>
                    </a:lnTo>
                    <a:lnTo>
                      <a:pt x="1" y="523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0"/>
              <p:cNvSpPr/>
              <p:nvPr/>
            </p:nvSpPr>
            <p:spPr>
              <a:xfrm>
                <a:off x="2636200" y="2377150"/>
                <a:ext cx="1310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6050" extrusionOk="0">
                    <a:moveTo>
                      <a:pt x="5242" y="6050"/>
                    </a:moveTo>
                    <a:lnTo>
                      <a:pt x="5234" y="3028"/>
                    </a:lnTo>
                    <a:lnTo>
                      <a:pt x="1" y="0"/>
                    </a:lnTo>
                    <a:lnTo>
                      <a:pt x="1" y="30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0"/>
              <p:cNvSpPr/>
              <p:nvPr/>
            </p:nvSpPr>
            <p:spPr>
              <a:xfrm>
                <a:off x="2767050" y="2377150"/>
                <a:ext cx="1311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6050" extrusionOk="0">
                    <a:moveTo>
                      <a:pt x="5245" y="0"/>
                    </a:moveTo>
                    <a:lnTo>
                      <a:pt x="5245" y="3025"/>
                    </a:lnTo>
                    <a:lnTo>
                      <a:pt x="8" y="6050"/>
                    </a:lnTo>
                    <a:lnTo>
                      <a:pt x="0" y="302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0"/>
              <p:cNvSpPr/>
              <p:nvPr/>
            </p:nvSpPr>
            <p:spPr>
              <a:xfrm>
                <a:off x="2636200" y="2301225"/>
                <a:ext cx="2620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0480" h="6066" extrusionOk="0">
                    <a:moveTo>
                      <a:pt x="1" y="3037"/>
                    </a:moveTo>
                    <a:lnTo>
                      <a:pt x="5260" y="1"/>
                    </a:lnTo>
                    <a:lnTo>
                      <a:pt x="10479" y="3037"/>
                    </a:lnTo>
                    <a:lnTo>
                      <a:pt x="5234" y="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0"/>
              <p:cNvSpPr/>
              <p:nvPr/>
            </p:nvSpPr>
            <p:spPr>
              <a:xfrm>
                <a:off x="2827500" y="2901275"/>
                <a:ext cx="143000" cy="1845175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73807" extrusionOk="0">
                    <a:moveTo>
                      <a:pt x="1" y="818"/>
                    </a:moveTo>
                    <a:lnTo>
                      <a:pt x="1408" y="0"/>
                    </a:lnTo>
                    <a:lnTo>
                      <a:pt x="1408" y="12437"/>
                    </a:lnTo>
                    <a:lnTo>
                      <a:pt x="1" y="13248"/>
                    </a:lnTo>
                    <a:close/>
                    <a:moveTo>
                      <a:pt x="4312" y="21776"/>
                    </a:moveTo>
                    <a:lnTo>
                      <a:pt x="5719" y="20962"/>
                    </a:lnTo>
                    <a:lnTo>
                      <a:pt x="5719" y="8527"/>
                    </a:lnTo>
                    <a:lnTo>
                      <a:pt x="4312" y="9345"/>
                    </a:lnTo>
                    <a:close/>
                    <a:moveTo>
                      <a:pt x="3607" y="51334"/>
                    </a:moveTo>
                    <a:lnTo>
                      <a:pt x="5015" y="50521"/>
                    </a:lnTo>
                    <a:lnTo>
                      <a:pt x="5015" y="38085"/>
                    </a:lnTo>
                    <a:lnTo>
                      <a:pt x="3607" y="38903"/>
                    </a:lnTo>
                    <a:close/>
                    <a:moveTo>
                      <a:pt x="4503" y="73806"/>
                    </a:moveTo>
                    <a:lnTo>
                      <a:pt x="5527" y="73216"/>
                    </a:lnTo>
                    <a:lnTo>
                      <a:pt x="5527" y="64177"/>
                    </a:lnTo>
                    <a:lnTo>
                      <a:pt x="4503" y="64771"/>
                    </a:lnTo>
                    <a:close/>
                    <a:moveTo>
                      <a:pt x="1" y="70801"/>
                    </a:moveTo>
                    <a:lnTo>
                      <a:pt x="1408" y="69988"/>
                    </a:lnTo>
                    <a:lnTo>
                      <a:pt x="1408" y="57552"/>
                    </a:lnTo>
                    <a:lnTo>
                      <a:pt x="1" y="58371"/>
                    </a:lnTo>
                    <a:close/>
                    <a:moveTo>
                      <a:pt x="1" y="43957"/>
                    </a:moveTo>
                    <a:lnTo>
                      <a:pt x="1408" y="43144"/>
                    </a:lnTo>
                    <a:lnTo>
                      <a:pt x="1408" y="30709"/>
                    </a:lnTo>
                    <a:lnTo>
                      <a:pt x="1" y="315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30"/>
            <p:cNvGrpSpPr/>
            <p:nvPr/>
          </p:nvGrpSpPr>
          <p:grpSpPr>
            <a:xfrm>
              <a:off x="4355896" y="3862903"/>
              <a:ext cx="595294" cy="1410162"/>
              <a:chOff x="1717700" y="3849300"/>
              <a:chExt cx="537075" cy="1272250"/>
            </a:xfrm>
          </p:grpSpPr>
          <p:sp>
            <p:nvSpPr>
              <p:cNvPr id="195" name="Google Shape;195;p30"/>
              <p:cNvSpPr/>
              <p:nvPr/>
            </p:nvSpPr>
            <p:spPr>
              <a:xfrm>
                <a:off x="1717700" y="4033725"/>
                <a:ext cx="2686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4" h="43513" extrusionOk="0">
                    <a:moveTo>
                      <a:pt x="10744" y="43513"/>
                    </a:moveTo>
                    <a:lnTo>
                      <a:pt x="10744" y="6248"/>
                    </a:lnTo>
                    <a:lnTo>
                      <a:pt x="0" y="0"/>
                    </a:lnTo>
                    <a:lnTo>
                      <a:pt x="0" y="3730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0"/>
              <p:cNvSpPr/>
              <p:nvPr/>
            </p:nvSpPr>
            <p:spPr>
              <a:xfrm>
                <a:off x="1986275" y="4033725"/>
                <a:ext cx="2685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43513" extrusionOk="0">
                    <a:moveTo>
                      <a:pt x="1" y="43513"/>
                    </a:moveTo>
                    <a:lnTo>
                      <a:pt x="10740" y="37307"/>
                    </a:lnTo>
                    <a:lnTo>
                      <a:pt x="10740" y="0"/>
                    </a:lnTo>
                    <a:lnTo>
                      <a:pt x="1" y="6248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1717700" y="3879675"/>
                <a:ext cx="537075" cy="310250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12410" extrusionOk="0">
                    <a:moveTo>
                      <a:pt x="10663" y="1"/>
                    </a:moveTo>
                    <a:lnTo>
                      <a:pt x="21483" y="6162"/>
                    </a:lnTo>
                    <a:lnTo>
                      <a:pt x="10744" y="12410"/>
                    </a:lnTo>
                    <a:lnTo>
                      <a:pt x="0" y="616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0"/>
              <p:cNvSpPr/>
              <p:nvPr/>
            </p:nvSpPr>
            <p:spPr>
              <a:xfrm>
                <a:off x="1816275" y="3849300"/>
                <a:ext cx="339475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3579" h="7850" extrusionOk="0">
                    <a:moveTo>
                      <a:pt x="6793" y="7850"/>
                    </a:moveTo>
                    <a:lnTo>
                      <a:pt x="1" y="3928"/>
                    </a:lnTo>
                    <a:lnTo>
                      <a:pt x="6803" y="1"/>
                    </a:lnTo>
                    <a:lnTo>
                      <a:pt x="13579" y="392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>
                <a:off x="1918150" y="3888675"/>
                <a:ext cx="6797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3139" extrusionOk="0">
                    <a:moveTo>
                      <a:pt x="2718" y="3138"/>
                    </a:moveTo>
                    <a:lnTo>
                      <a:pt x="2715" y="1571"/>
                    </a:lnTo>
                    <a:lnTo>
                      <a:pt x="1" y="1"/>
                    </a:lnTo>
                    <a:lnTo>
                      <a:pt x="1" y="15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0"/>
              <p:cNvSpPr/>
              <p:nvPr/>
            </p:nvSpPr>
            <p:spPr>
              <a:xfrm>
                <a:off x="1986000" y="3888675"/>
                <a:ext cx="6802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3139" extrusionOk="0">
                    <a:moveTo>
                      <a:pt x="2720" y="1"/>
                    </a:moveTo>
                    <a:lnTo>
                      <a:pt x="2720" y="1569"/>
                    </a:lnTo>
                    <a:lnTo>
                      <a:pt x="4" y="3138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0"/>
              <p:cNvSpPr/>
              <p:nvPr/>
            </p:nvSpPr>
            <p:spPr>
              <a:xfrm>
                <a:off x="1918150" y="3849300"/>
                <a:ext cx="135875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5435" h="3146" extrusionOk="0">
                    <a:moveTo>
                      <a:pt x="1" y="1576"/>
                    </a:moveTo>
                    <a:lnTo>
                      <a:pt x="2728" y="1"/>
                    </a:lnTo>
                    <a:lnTo>
                      <a:pt x="5434" y="1576"/>
                    </a:lnTo>
                    <a:lnTo>
                      <a:pt x="2715" y="314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>
                <a:off x="1816275" y="3947475"/>
                <a:ext cx="170075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7066" extrusionOk="0">
                    <a:moveTo>
                      <a:pt x="6793" y="3923"/>
                    </a:moveTo>
                    <a:lnTo>
                      <a:pt x="6803" y="7065"/>
                    </a:lnTo>
                    <a:lnTo>
                      <a:pt x="1" y="31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>
                <a:off x="1986100" y="3947400"/>
                <a:ext cx="170050" cy="1767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7069" extrusionOk="0">
                    <a:moveTo>
                      <a:pt x="6786" y="1"/>
                    </a:moveTo>
                    <a:lnTo>
                      <a:pt x="6802" y="3147"/>
                    </a:lnTo>
                    <a:lnTo>
                      <a:pt x="10" y="7068"/>
                    </a:lnTo>
                    <a:lnTo>
                      <a:pt x="0" y="39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30"/>
            <p:cNvGrpSpPr/>
            <p:nvPr/>
          </p:nvGrpSpPr>
          <p:grpSpPr>
            <a:xfrm>
              <a:off x="6495389" y="2498858"/>
              <a:ext cx="1775657" cy="2955044"/>
              <a:chOff x="3427050" y="2557600"/>
              <a:chExt cx="1602000" cy="2666045"/>
            </a:xfrm>
          </p:grpSpPr>
          <p:grpSp>
            <p:nvGrpSpPr>
              <p:cNvPr id="205" name="Google Shape;205;p30"/>
              <p:cNvGrpSpPr/>
              <p:nvPr/>
            </p:nvGrpSpPr>
            <p:grpSpPr>
              <a:xfrm>
                <a:off x="3745250" y="3110500"/>
                <a:ext cx="913875" cy="2113145"/>
                <a:chOff x="3745250" y="3110500"/>
                <a:chExt cx="913875" cy="2113145"/>
              </a:xfrm>
            </p:grpSpPr>
            <p:sp>
              <p:nvSpPr>
                <p:cNvPr id="206" name="Google Shape;206;p30"/>
                <p:cNvSpPr/>
                <p:nvPr/>
              </p:nvSpPr>
              <p:spPr>
                <a:xfrm>
                  <a:off x="3745250" y="3373175"/>
                  <a:ext cx="489382" cy="1850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1" h="74041" extrusionOk="0">
                      <a:moveTo>
                        <a:pt x="18281" y="74040"/>
                      </a:moveTo>
                      <a:lnTo>
                        <a:pt x="18281" y="10631"/>
                      </a:lnTo>
                      <a:lnTo>
                        <a:pt x="0" y="0"/>
                      </a:lnTo>
                      <a:lnTo>
                        <a:pt x="0" y="6348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0"/>
                <p:cNvSpPr/>
                <p:nvPr/>
              </p:nvSpPr>
              <p:spPr>
                <a:xfrm>
                  <a:off x="4202250" y="3372575"/>
                  <a:ext cx="456875" cy="18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74041" extrusionOk="0">
                      <a:moveTo>
                        <a:pt x="1" y="74040"/>
                      </a:moveTo>
                      <a:lnTo>
                        <a:pt x="18275" y="63481"/>
                      </a:lnTo>
                      <a:lnTo>
                        <a:pt x="18275" y="0"/>
                      </a:lnTo>
                      <a:lnTo>
                        <a:pt x="1" y="1063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FCAE0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0"/>
                <p:cNvSpPr/>
                <p:nvPr/>
              </p:nvSpPr>
              <p:spPr>
                <a:xfrm>
                  <a:off x="3745250" y="3110500"/>
                  <a:ext cx="913875" cy="52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5" h="21114" extrusionOk="0">
                      <a:moveTo>
                        <a:pt x="18144" y="0"/>
                      </a:moveTo>
                      <a:lnTo>
                        <a:pt x="36555" y="10483"/>
                      </a:lnTo>
                      <a:lnTo>
                        <a:pt x="18281" y="21114"/>
                      </a:lnTo>
                      <a:lnTo>
                        <a:pt x="0" y="1048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" name="Google Shape;209;p30"/>
              <p:cNvGrpSpPr/>
              <p:nvPr/>
            </p:nvGrpSpPr>
            <p:grpSpPr>
              <a:xfrm>
                <a:off x="3710225" y="2557600"/>
                <a:ext cx="1027600" cy="1087125"/>
                <a:chOff x="3710225" y="2557600"/>
                <a:chExt cx="1027600" cy="1087125"/>
              </a:xfrm>
            </p:grpSpPr>
            <p:sp>
              <p:nvSpPr>
                <p:cNvPr id="210" name="Google Shape;210;p30"/>
                <p:cNvSpPr/>
                <p:nvPr/>
              </p:nvSpPr>
              <p:spPr>
                <a:xfrm>
                  <a:off x="3710250" y="3276525"/>
                  <a:ext cx="992950" cy="3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8" h="14728" extrusionOk="0">
                      <a:moveTo>
                        <a:pt x="15" y="84"/>
                      </a:moveTo>
                      <a:cubicBezTo>
                        <a:pt x="16" y="86"/>
                        <a:pt x="17" y="90"/>
                        <a:pt x="17" y="93"/>
                      </a:cubicBezTo>
                      <a:cubicBezTo>
                        <a:pt x="28" y="120"/>
                        <a:pt x="41" y="146"/>
                        <a:pt x="57" y="170"/>
                      </a:cubicBezTo>
                      <a:cubicBezTo>
                        <a:pt x="61" y="175"/>
                        <a:pt x="63" y="179"/>
                        <a:pt x="66" y="183"/>
                      </a:cubicBezTo>
                      <a:cubicBezTo>
                        <a:pt x="85" y="210"/>
                        <a:pt x="108" y="234"/>
                        <a:pt x="132" y="256"/>
                      </a:cubicBezTo>
                      <a:cubicBezTo>
                        <a:pt x="150" y="272"/>
                        <a:pt x="169" y="285"/>
                        <a:pt x="190" y="298"/>
                      </a:cubicBezTo>
                      <a:cubicBezTo>
                        <a:pt x="206" y="312"/>
                        <a:pt x="224" y="324"/>
                        <a:pt x="242" y="335"/>
                      </a:cubicBezTo>
                      <a:lnTo>
                        <a:pt x="22889" y="13496"/>
                      </a:lnTo>
                      <a:cubicBezTo>
                        <a:pt x="22941" y="13525"/>
                        <a:pt x="22995" y="13549"/>
                        <a:pt x="23051" y="13567"/>
                      </a:cubicBezTo>
                      <a:cubicBezTo>
                        <a:pt x="23072" y="13575"/>
                        <a:pt x="23093" y="13581"/>
                        <a:pt x="23113" y="13587"/>
                      </a:cubicBezTo>
                      <a:cubicBezTo>
                        <a:pt x="23141" y="13594"/>
                        <a:pt x="23168" y="13602"/>
                        <a:pt x="23196" y="13608"/>
                      </a:cubicBezTo>
                      <a:cubicBezTo>
                        <a:pt x="23230" y="13614"/>
                        <a:pt x="23263" y="13621"/>
                        <a:pt x="23296" y="13625"/>
                      </a:cubicBezTo>
                      <a:cubicBezTo>
                        <a:pt x="23305" y="13625"/>
                        <a:pt x="23313" y="13627"/>
                        <a:pt x="23322" y="13628"/>
                      </a:cubicBezTo>
                      <a:cubicBezTo>
                        <a:pt x="23366" y="13632"/>
                        <a:pt x="23414" y="13636"/>
                        <a:pt x="23460" y="13636"/>
                      </a:cubicBezTo>
                      <a:lnTo>
                        <a:pt x="23482" y="13636"/>
                      </a:lnTo>
                      <a:cubicBezTo>
                        <a:pt x="23529" y="13636"/>
                        <a:pt x="23575" y="13632"/>
                        <a:pt x="23621" y="13628"/>
                      </a:cubicBezTo>
                      <a:cubicBezTo>
                        <a:pt x="23627" y="13627"/>
                        <a:pt x="23633" y="13627"/>
                        <a:pt x="23641" y="13627"/>
                      </a:cubicBezTo>
                      <a:cubicBezTo>
                        <a:pt x="23685" y="13621"/>
                        <a:pt x="23730" y="13613"/>
                        <a:pt x="23774" y="13603"/>
                      </a:cubicBezTo>
                      <a:cubicBezTo>
                        <a:pt x="23781" y="13602"/>
                        <a:pt x="23790" y="13599"/>
                        <a:pt x="23797" y="13597"/>
                      </a:cubicBezTo>
                      <a:cubicBezTo>
                        <a:pt x="23837" y="13588"/>
                        <a:pt x="23875" y="13576"/>
                        <a:pt x="23912" y="13562"/>
                      </a:cubicBezTo>
                      <a:cubicBezTo>
                        <a:pt x="23918" y="13560"/>
                        <a:pt x="23926" y="13558"/>
                        <a:pt x="23931" y="13555"/>
                      </a:cubicBezTo>
                      <a:cubicBezTo>
                        <a:pt x="23976" y="13539"/>
                        <a:pt x="24019" y="13519"/>
                        <a:pt x="24059" y="13495"/>
                      </a:cubicBezTo>
                      <a:lnTo>
                        <a:pt x="39470" y="4599"/>
                      </a:lnTo>
                      <a:cubicBezTo>
                        <a:pt x="39634" y="4504"/>
                        <a:pt x="39715" y="4379"/>
                        <a:pt x="39715" y="4257"/>
                      </a:cubicBezTo>
                      <a:lnTo>
                        <a:pt x="39718" y="5348"/>
                      </a:lnTo>
                      <a:cubicBezTo>
                        <a:pt x="39718" y="5471"/>
                        <a:pt x="39638" y="5594"/>
                        <a:pt x="39473" y="5689"/>
                      </a:cubicBezTo>
                      <a:lnTo>
                        <a:pt x="24062" y="14587"/>
                      </a:lnTo>
                      <a:cubicBezTo>
                        <a:pt x="24024" y="14609"/>
                        <a:pt x="23984" y="14628"/>
                        <a:pt x="23943" y="14644"/>
                      </a:cubicBezTo>
                      <a:cubicBezTo>
                        <a:pt x="23940" y="14645"/>
                        <a:pt x="23938" y="14646"/>
                        <a:pt x="23936" y="14646"/>
                      </a:cubicBezTo>
                      <a:cubicBezTo>
                        <a:pt x="23929" y="14649"/>
                        <a:pt x="23922" y="14651"/>
                        <a:pt x="23915" y="14654"/>
                      </a:cubicBezTo>
                      <a:cubicBezTo>
                        <a:pt x="23892" y="14662"/>
                        <a:pt x="23866" y="14671"/>
                        <a:pt x="23842" y="14678"/>
                      </a:cubicBezTo>
                      <a:lnTo>
                        <a:pt x="23800" y="14688"/>
                      </a:lnTo>
                      <a:cubicBezTo>
                        <a:pt x="23793" y="14690"/>
                        <a:pt x="23784" y="14692"/>
                        <a:pt x="23776" y="14694"/>
                      </a:cubicBezTo>
                      <a:cubicBezTo>
                        <a:pt x="23770" y="14696"/>
                        <a:pt x="23762" y="14697"/>
                        <a:pt x="23756" y="14699"/>
                      </a:cubicBezTo>
                      <a:cubicBezTo>
                        <a:pt x="23728" y="14705"/>
                        <a:pt x="23700" y="14710"/>
                        <a:pt x="23673" y="14713"/>
                      </a:cubicBezTo>
                      <a:cubicBezTo>
                        <a:pt x="23662" y="14715"/>
                        <a:pt x="23654" y="14715"/>
                        <a:pt x="23644" y="14717"/>
                      </a:cubicBezTo>
                      <a:cubicBezTo>
                        <a:pt x="23638" y="14718"/>
                        <a:pt x="23630" y="14718"/>
                        <a:pt x="23623" y="14719"/>
                      </a:cubicBezTo>
                      <a:cubicBezTo>
                        <a:pt x="23612" y="14721"/>
                        <a:pt x="23604" y="14722"/>
                        <a:pt x="23592" y="14723"/>
                      </a:cubicBezTo>
                      <a:cubicBezTo>
                        <a:pt x="23565" y="14725"/>
                        <a:pt x="23538" y="14726"/>
                        <a:pt x="23511" y="14726"/>
                      </a:cubicBezTo>
                      <a:cubicBezTo>
                        <a:pt x="23503" y="14727"/>
                        <a:pt x="23494" y="14727"/>
                        <a:pt x="23485" y="14726"/>
                      </a:cubicBezTo>
                      <a:lnTo>
                        <a:pt x="23463" y="14726"/>
                      </a:lnTo>
                      <a:cubicBezTo>
                        <a:pt x="23451" y="14726"/>
                        <a:pt x="23439" y="14727"/>
                        <a:pt x="23426" y="14726"/>
                      </a:cubicBezTo>
                      <a:cubicBezTo>
                        <a:pt x="23395" y="14725"/>
                        <a:pt x="23364" y="14723"/>
                        <a:pt x="23333" y="14721"/>
                      </a:cubicBezTo>
                      <a:cubicBezTo>
                        <a:pt x="23330" y="14720"/>
                        <a:pt x="23327" y="14720"/>
                        <a:pt x="23324" y="14719"/>
                      </a:cubicBezTo>
                      <a:cubicBezTo>
                        <a:pt x="23315" y="14718"/>
                        <a:pt x="23309" y="14717"/>
                        <a:pt x="23300" y="14715"/>
                      </a:cubicBezTo>
                      <a:cubicBezTo>
                        <a:pt x="23277" y="14712"/>
                        <a:pt x="23252" y="14710"/>
                        <a:pt x="23229" y="14706"/>
                      </a:cubicBezTo>
                      <a:cubicBezTo>
                        <a:pt x="23218" y="14704"/>
                        <a:pt x="23209" y="14701"/>
                        <a:pt x="23199" y="14698"/>
                      </a:cubicBezTo>
                      <a:cubicBezTo>
                        <a:pt x="23171" y="14692"/>
                        <a:pt x="23144" y="14686"/>
                        <a:pt x="23116" y="14677"/>
                      </a:cubicBezTo>
                      <a:cubicBezTo>
                        <a:pt x="23101" y="14674"/>
                        <a:pt x="23087" y="14672"/>
                        <a:pt x="23073" y="14668"/>
                      </a:cubicBezTo>
                      <a:cubicBezTo>
                        <a:pt x="23066" y="14665"/>
                        <a:pt x="23061" y="14661"/>
                        <a:pt x="23055" y="14659"/>
                      </a:cubicBezTo>
                      <a:cubicBezTo>
                        <a:pt x="22998" y="14640"/>
                        <a:pt x="22944" y="14617"/>
                        <a:pt x="22892" y="14588"/>
                      </a:cubicBezTo>
                      <a:lnTo>
                        <a:pt x="244" y="1426"/>
                      </a:lnTo>
                      <a:cubicBezTo>
                        <a:pt x="241" y="1424"/>
                        <a:pt x="238" y="1423"/>
                        <a:pt x="233" y="1421"/>
                      </a:cubicBezTo>
                      <a:cubicBezTo>
                        <a:pt x="219" y="1411"/>
                        <a:pt x="206" y="1400"/>
                        <a:pt x="192" y="1390"/>
                      </a:cubicBezTo>
                      <a:cubicBezTo>
                        <a:pt x="173" y="1375"/>
                        <a:pt x="151" y="1362"/>
                        <a:pt x="134" y="1346"/>
                      </a:cubicBezTo>
                      <a:cubicBezTo>
                        <a:pt x="132" y="1345"/>
                        <a:pt x="131" y="1343"/>
                        <a:pt x="129" y="1343"/>
                      </a:cubicBezTo>
                      <a:cubicBezTo>
                        <a:pt x="110" y="1325"/>
                        <a:pt x="93" y="1307"/>
                        <a:pt x="77" y="1288"/>
                      </a:cubicBezTo>
                      <a:cubicBezTo>
                        <a:pt x="74" y="1283"/>
                        <a:pt x="72" y="1279"/>
                        <a:pt x="68" y="1275"/>
                      </a:cubicBezTo>
                      <a:cubicBezTo>
                        <a:pt x="66" y="1271"/>
                        <a:pt x="62" y="1265"/>
                        <a:pt x="60" y="1261"/>
                      </a:cubicBezTo>
                      <a:cubicBezTo>
                        <a:pt x="55" y="1254"/>
                        <a:pt x="49" y="1246"/>
                        <a:pt x="45" y="1238"/>
                      </a:cubicBezTo>
                      <a:cubicBezTo>
                        <a:pt x="35" y="1224"/>
                        <a:pt x="28" y="1208"/>
                        <a:pt x="23" y="1192"/>
                      </a:cubicBezTo>
                      <a:cubicBezTo>
                        <a:pt x="22" y="1190"/>
                        <a:pt x="22" y="1186"/>
                        <a:pt x="20" y="1184"/>
                      </a:cubicBezTo>
                      <a:cubicBezTo>
                        <a:pt x="19" y="1181"/>
                        <a:pt x="18" y="1178"/>
                        <a:pt x="18" y="1176"/>
                      </a:cubicBezTo>
                      <a:cubicBezTo>
                        <a:pt x="14" y="1165"/>
                        <a:pt x="12" y="1155"/>
                        <a:pt x="9" y="1145"/>
                      </a:cubicBezTo>
                      <a:cubicBezTo>
                        <a:pt x="7" y="1129"/>
                        <a:pt x="5" y="1113"/>
                        <a:pt x="3" y="1097"/>
                      </a:cubicBezTo>
                      <a:lnTo>
                        <a:pt x="3" y="1091"/>
                      </a:lnTo>
                      <a:lnTo>
                        <a:pt x="0" y="0"/>
                      </a:lnTo>
                      <a:cubicBezTo>
                        <a:pt x="1" y="28"/>
                        <a:pt x="7" y="57"/>
                        <a:pt x="15" y="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0"/>
                <p:cNvSpPr/>
                <p:nvPr/>
              </p:nvSpPr>
              <p:spPr>
                <a:xfrm>
                  <a:off x="4099625" y="3090225"/>
                  <a:ext cx="526050" cy="33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2" h="13318" extrusionOk="0">
                      <a:moveTo>
                        <a:pt x="0" y="0"/>
                      </a:moveTo>
                      <a:lnTo>
                        <a:pt x="3" y="1090"/>
                      </a:lnTo>
                      <a:lnTo>
                        <a:pt x="21042" y="13318"/>
                      </a:lnTo>
                      <a:lnTo>
                        <a:pt x="21038" y="122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0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0"/>
                <p:cNvSpPr/>
                <p:nvPr/>
              </p:nvSpPr>
              <p:spPr>
                <a:xfrm>
                  <a:off x="3898200" y="3090225"/>
                  <a:ext cx="727400" cy="42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6" h="16880" extrusionOk="0">
                      <a:moveTo>
                        <a:pt x="0" y="4653"/>
                      </a:moveTo>
                      <a:lnTo>
                        <a:pt x="21039" y="16880"/>
                      </a:lnTo>
                      <a:lnTo>
                        <a:pt x="29095" y="12228"/>
                      </a:lnTo>
                      <a:lnTo>
                        <a:pt x="8057" y="0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0"/>
                <p:cNvSpPr/>
                <p:nvPr/>
              </p:nvSpPr>
              <p:spPr>
                <a:xfrm>
                  <a:off x="3710225" y="3043975"/>
                  <a:ext cx="995350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14" h="23075" extrusionOk="0">
                      <a:moveTo>
                        <a:pt x="15712" y="186"/>
                      </a:moveTo>
                      <a:cubicBezTo>
                        <a:pt x="16037" y="0"/>
                        <a:pt x="16560" y="0"/>
                        <a:pt x="16882" y="186"/>
                      </a:cubicBezTo>
                      <a:lnTo>
                        <a:pt x="39493" y="13328"/>
                      </a:lnTo>
                      <a:cubicBezTo>
                        <a:pt x="39814" y="13514"/>
                        <a:pt x="39812" y="13818"/>
                        <a:pt x="39488" y="14004"/>
                      </a:cubicBezTo>
                      <a:lnTo>
                        <a:pt x="24101" y="22888"/>
                      </a:lnTo>
                      <a:cubicBezTo>
                        <a:pt x="23778" y="23075"/>
                        <a:pt x="23255" y="23075"/>
                        <a:pt x="22933" y="22889"/>
                      </a:cubicBezTo>
                      <a:lnTo>
                        <a:pt x="320" y="9747"/>
                      </a:lnTo>
                      <a:cubicBezTo>
                        <a:pt x="0" y="9561"/>
                        <a:pt x="1" y="9258"/>
                        <a:pt x="326" y="9071"/>
                      </a:cubicBezTo>
                      <a:close/>
                      <a:moveTo>
                        <a:pt x="28558" y="18730"/>
                      </a:moveTo>
                      <a:lnTo>
                        <a:pt x="36614" y="14078"/>
                      </a:lnTo>
                      <a:lnTo>
                        <a:pt x="15576" y="1850"/>
                      </a:lnTo>
                      <a:lnTo>
                        <a:pt x="7519" y="6503"/>
                      </a:lnTo>
                      <a:lnTo>
                        <a:pt x="28558" y="18730"/>
                      </a:lnTo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0"/>
                <p:cNvSpPr/>
                <p:nvPr/>
              </p:nvSpPr>
              <p:spPr>
                <a:xfrm>
                  <a:off x="3905800" y="3094700"/>
                  <a:ext cx="712050" cy="4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82" h="16522" extrusionOk="0">
                      <a:moveTo>
                        <a:pt x="7718" y="45"/>
                      </a:moveTo>
                      <a:cubicBezTo>
                        <a:pt x="7796" y="0"/>
                        <a:pt x="7921" y="0"/>
                        <a:pt x="8000" y="45"/>
                      </a:cubicBezTo>
                      <a:lnTo>
                        <a:pt x="8970" y="610"/>
                      </a:lnTo>
                      <a:cubicBezTo>
                        <a:pt x="9048" y="654"/>
                        <a:pt x="9047" y="728"/>
                        <a:pt x="8969" y="773"/>
                      </a:cubicBezTo>
                      <a:lnTo>
                        <a:pt x="8221" y="1205"/>
                      </a:lnTo>
                      <a:cubicBezTo>
                        <a:pt x="8143" y="1250"/>
                        <a:pt x="8017" y="1250"/>
                        <a:pt x="7938" y="1205"/>
                      </a:cubicBezTo>
                      <a:lnTo>
                        <a:pt x="6968" y="642"/>
                      </a:lnTo>
                      <a:cubicBezTo>
                        <a:pt x="6890" y="596"/>
                        <a:pt x="6891" y="523"/>
                        <a:pt x="6970" y="478"/>
                      </a:cubicBezTo>
                      <a:close/>
                      <a:moveTo>
                        <a:pt x="8331" y="1268"/>
                      </a:moveTo>
                      <a:cubicBezTo>
                        <a:pt x="8252" y="1314"/>
                        <a:pt x="8251" y="1388"/>
                        <a:pt x="8329" y="1432"/>
                      </a:cubicBezTo>
                      <a:lnTo>
                        <a:pt x="9299" y="1996"/>
                      </a:lnTo>
                      <a:cubicBezTo>
                        <a:pt x="9378" y="2042"/>
                        <a:pt x="9503" y="2041"/>
                        <a:pt x="9583" y="1996"/>
                      </a:cubicBezTo>
                      <a:lnTo>
                        <a:pt x="10330" y="1564"/>
                      </a:lnTo>
                      <a:cubicBezTo>
                        <a:pt x="10408" y="1519"/>
                        <a:pt x="10410" y="1446"/>
                        <a:pt x="10331" y="1400"/>
                      </a:cubicBezTo>
                      <a:lnTo>
                        <a:pt x="9361" y="836"/>
                      </a:lnTo>
                      <a:cubicBezTo>
                        <a:pt x="9283" y="792"/>
                        <a:pt x="9156" y="792"/>
                        <a:pt x="9079" y="836"/>
                      </a:cubicBezTo>
                      <a:close/>
                      <a:moveTo>
                        <a:pt x="9718" y="2075"/>
                      </a:moveTo>
                      <a:cubicBezTo>
                        <a:pt x="9640" y="2121"/>
                        <a:pt x="9640" y="2195"/>
                        <a:pt x="9716" y="2239"/>
                      </a:cubicBezTo>
                      <a:lnTo>
                        <a:pt x="10686" y="2803"/>
                      </a:lnTo>
                      <a:cubicBezTo>
                        <a:pt x="10765" y="2848"/>
                        <a:pt x="10892" y="2848"/>
                        <a:pt x="10972" y="2803"/>
                      </a:cubicBezTo>
                      <a:lnTo>
                        <a:pt x="11719" y="2371"/>
                      </a:lnTo>
                      <a:cubicBezTo>
                        <a:pt x="11796" y="2326"/>
                        <a:pt x="11796" y="2252"/>
                        <a:pt x="11719" y="2207"/>
                      </a:cubicBezTo>
                      <a:lnTo>
                        <a:pt x="10748" y="1644"/>
                      </a:lnTo>
                      <a:cubicBezTo>
                        <a:pt x="10672" y="1598"/>
                        <a:pt x="10544" y="1598"/>
                        <a:pt x="10466" y="1644"/>
                      </a:cubicBezTo>
                      <a:close/>
                      <a:moveTo>
                        <a:pt x="11123" y="2891"/>
                      </a:moveTo>
                      <a:cubicBezTo>
                        <a:pt x="11043" y="2937"/>
                        <a:pt x="11043" y="3009"/>
                        <a:pt x="11120" y="3055"/>
                      </a:cubicBezTo>
                      <a:lnTo>
                        <a:pt x="12090" y="3619"/>
                      </a:lnTo>
                      <a:cubicBezTo>
                        <a:pt x="12168" y="3664"/>
                        <a:pt x="12294" y="3663"/>
                        <a:pt x="12373" y="3619"/>
                      </a:cubicBezTo>
                      <a:lnTo>
                        <a:pt x="13121" y="3187"/>
                      </a:lnTo>
                      <a:cubicBezTo>
                        <a:pt x="13199" y="3141"/>
                        <a:pt x="13200" y="3069"/>
                        <a:pt x="13122" y="3023"/>
                      </a:cubicBezTo>
                      <a:lnTo>
                        <a:pt x="12151" y="2459"/>
                      </a:lnTo>
                      <a:cubicBezTo>
                        <a:pt x="12074" y="2414"/>
                        <a:pt x="11947" y="2414"/>
                        <a:pt x="11870" y="2459"/>
                      </a:cubicBezTo>
                      <a:close/>
                      <a:moveTo>
                        <a:pt x="12510" y="3697"/>
                      </a:moveTo>
                      <a:cubicBezTo>
                        <a:pt x="12431" y="3742"/>
                        <a:pt x="12430" y="3816"/>
                        <a:pt x="12508" y="3861"/>
                      </a:cubicBezTo>
                      <a:lnTo>
                        <a:pt x="13478" y="4425"/>
                      </a:lnTo>
                      <a:cubicBezTo>
                        <a:pt x="13557" y="4471"/>
                        <a:pt x="13684" y="4471"/>
                        <a:pt x="13762" y="4425"/>
                      </a:cubicBezTo>
                      <a:lnTo>
                        <a:pt x="14509" y="3993"/>
                      </a:lnTo>
                      <a:cubicBezTo>
                        <a:pt x="14588" y="3948"/>
                        <a:pt x="14589" y="3875"/>
                        <a:pt x="14509" y="3829"/>
                      </a:cubicBezTo>
                      <a:lnTo>
                        <a:pt x="13540" y="3265"/>
                      </a:lnTo>
                      <a:cubicBezTo>
                        <a:pt x="13462" y="3221"/>
                        <a:pt x="13336" y="3221"/>
                        <a:pt x="13258" y="3265"/>
                      </a:cubicBezTo>
                      <a:close/>
                      <a:moveTo>
                        <a:pt x="13899" y="4505"/>
                      </a:moveTo>
                      <a:cubicBezTo>
                        <a:pt x="13821" y="4551"/>
                        <a:pt x="13820" y="4624"/>
                        <a:pt x="13898" y="4669"/>
                      </a:cubicBezTo>
                      <a:lnTo>
                        <a:pt x="14869" y="5234"/>
                      </a:lnTo>
                      <a:cubicBezTo>
                        <a:pt x="14945" y="5278"/>
                        <a:pt x="15073" y="5277"/>
                        <a:pt x="15151" y="5232"/>
                      </a:cubicBezTo>
                      <a:lnTo>
                        <a:pt x="15899" y="4800"/>
                      </a:lnTo>
                      <a:cubicBezTo>
                        <a:pt x="15976" y="4756"/>
                        <a:pt x="15978" y="4683"/>
                        <a:pt x="15900" y="4637"/>
                      </a:cubicBezTo>
                      <a:lnTo>
                        <a:pt x="14929" y="4073"/>
                      </a:lnTo>
                      <a:cubicBezTo>
                        <a:pt x="14852" y="4027"/>
                        <a:pt x="14725" y="4028"/>
                        <a:pt x="14647" y="4073"/>
                      </a:cubicBezTo>
                      <a:close/>
                      <a:moveTo>
                        <a:pt x="15288" y="5311"/>
                      </a:moveTo>
                      <a:cubicBezTo>
                        <a:pt x="15209" y="5357"/>
                        <a:pt x="15208" y="5432"/>
                        <a:pt x="15287" y="5476"/>
                      </a:cubicBezTo>
                      <a:lnTo>
                        <a:pt x="16257" y="6040"/>
                      </a:lnTo>
                      <a:cubicBezTo>
                        <a:pt x="16334" y="6085"/>
                        <a:pt x="16461" y="6085"/>
                        <a:pt x="16540" y="6040"/>
                      </a:cubicBezTo>
                      <a:lnTo>
                        <a:pt x="17288" y="5608"/>
                      </a:lnTo>
                      <a:cubicBezTo>
                        <a:pt x="17366" y="5563"/>
                        <a:pt x="17366" y="5490"/>
                        <a:pt x="17289" y="5444"/>
                      </a:cubicBezTo>
                      <a:lnTo>
                        <a:pt x="16319" y="4881"/>
                      </a:lnTo>
                      <a:cubicBezTo>
                        <a:pt x="16240" y="4836"/>
                        <a:pt x="16112" y="4836"/>
                        <a:pt x="16035" y="4881"/>
                      </a:cubicBezTo>
                      <a:close/>
                      <a:moveTo>
                        <a:pt x="16677" y="6120"/>
                      </a:moveTo>
                      <a:cubicBezTo>
                        <a:pt x="16600" y="6165"/>
                        <a:pt x="16599" y="6238"/>
                        <a:pt x="16675" y="6284"/>
                      </a:cubicBezTo>
                      <a:lnTo>
                        <a:pt x="17646" y="6847"/>
                      </a:lnTo>
                      <a:cubicBezTo>
                        <a:pt x="17724" y="6892"/>
                        <a:pt x="17852" y="6892"/>
                        <a:pt x="17930" y="6847"/>
                      </a:cubicBezTo>
                      <a:lnTo>
                        <a:pt x="18678" y="6416"/>
                      </a:lnTo>
                      <a:cubicBezTo>
                        <a:pt x="18755" y="6371"/>
                        <a:pt x="18755" y="6297"/>
                        <a:pt x="18678" y="6251"/>
                      </a:cubicBezTo>
                      <a:lnTo>
                        <a:pt x="17708" y="5688"/>
                      </a:lnTo>
                      <a:cubicBezTo>
                        <a:pt x="17631" y="5642"/>
                        <a:pt x="17503" y="5642"/>
                        <a:pt x="17425" y="5688"/>
                      </a:cubicBezTo>
                      <a:close/>
                      <a:moveTo>
                        <a:pt x="18067" y="6926"/>
                      </a:moveTo>
                      <a:cubicBezTo>
                        <a:pt x="17988" y="6972"/>
                        <a:pt x="17987" y="7046"/>
                        <a:pt x="18065" y="7090"/>
                      </a:cubicBezTo>
                      <a:lnTo>
                        <a:pt x="19035" y="7654"/>
                      </a:lnTo>
                      <a:cubicBezTo>
                        <a:pt x="19113" y="7700"/>
                        <a:pt x="19239" y="7699"/>
                        <a:pt x="19318" y="7654"/>
                      </a:cubicBezTo>
                      <a:lnTo>
                        <a:pt x="20066" y="7222"/>
                      </a:lnTo>
                      <a:cubicBezTo>
                        <a:pt x="20144" y="7177"/>
                        <a:pt x="20146" y="7104"/>
                        <a:pt x="20066" y="7058"/>
                      </a:cubicBezTo>
                      <a:lnTo>
                        <a:pt x="19096" y="6495"/>
                      </a:lnTo>
                      <a:cubicBezTo>
                        <a:pt x="19018" y="6450"/>
                        <a:pt x="18891" y="6450"/>
                        <a:pt x="18814" y="6495"/>
                      </a:cubicBezTo>
                      <a:close/>
                      <a:moveTo>
                        <a:pt x="19459" y="7735"/>
                      </a:moveTo>
                      <a:cubicBezTo>
                        <a:pt x="19380" y="7781"/>
                        <a:pt x="19379" y="7855"/>
                        <a:pt x="19457" y="7900"/>
                      </a:cubicBezTo>
                      <a:lnTo>
                        <a:pt x="20429" y="8464"/>
                      </a:lnTo>
                      <a:cubicBezTo>
                        <a:pt x="20505" y="8509"/>
                        <a:pt x="20633" y="8509"/>
                        <a:pt x="20712" y="8463"/>
                      </a:cubicBezTo>
                      <a:lnTo>
                        <a:pt x="21460" y="8031"/>
                      </a:lnTo>
                      <a:cubicBezTo>
                        <a:pt x="21537" y="7987"/>
                        <a:pt x="21537" y="7914"/>
                        <a:pt x="21461" y="7868"/>
                      </a:cubicBezTo>
                      <a:lnTo>
                        <a:pt x="20491" y="7304"/>
                      </a:lnTo>
                      <a:cubicBezTo>
                        <a:pt x="20412" y="7259"/>
                        <a:pt x="20285" y="7259"/>
                        <a:pt x="20206" y="7303"/>
                      </a:cubicBezTo>
                      <a:close/>
                      <a:moveTo>
                        <a:pt x="20848" y="8541"/>
                      </a:moveTo>
                      <a:cubicBezTo>
                        <a:pt x="20769" y="8587"/>
                        <a:pt x="20768" y="8661"/>
                        <a:pt x="20846" y="8706"/>
                      </a:cubicBezTo>
                      <a:lnTo>
                        <a:pt x="21816" y="9269"/>
                      </a:lnTo>
                      <a:cubicBezTo>
                        <a:pt x="21895" y="9315"/>
                        <a:pt x="22020" y="9315"/>
                        <a:pt x="22099" y="9269"/>
                      </a:cubicBezTo>
                      <a:lnTo>
                        <a:pt x="22847" y="8838"/>
                      </a:lnTo>
                      <a:cubicBezTo>
                        <a:pt x="22925" y="8794"/>
                        <a:pt x="22927" y="8719"/>
                        <a:pt x="22848" y="8674"/>
                      </a:cubicBezTo>
                      <a:lnTo>
                        <a:pt x="21878" y="8111"/>
                      </a:lnTo>
                      <a:cubicBezTo>
                        <a:pt x="21799" y="8065"/>
                        <a:pt x="21674" y="8066"/>
                        <a:pt x="21596" y="8111"/>
                      </a:cubicBezTo>
                      <a:close/>
                      <a:moveTo>
                        <a:pt x="22238" y="9350"/>
                      </a:moveTo>
                      <a:cubicBezTo>
                        <a:pt x="22158" y="9395"/>
                        <a:pt x="22158" y="9468"/>
                        <a:pt x="22235" y="9514"/>
                      </a:cubicBezTo>
                      <a:lnTo>
                        <a:pt x="23206" y="10078"/>
                      </a:lnTo>
                      <a:cubicBezTo>
                        <a:pt x="23283" y="10122"/>
                        <a:pt x="23410" y="10122"/>
                        <a:pt x="23490" y="10077"/>
                      </a:cubicBezTo>
                      <a:lnTo>
                        <a:pt x="24238" y="9645"/>
                      </a:lnTo>
                      <a:cubicBezTo>
                        <a:pt x="24314" y="9600"/>
                        <a:pt x="24315" y="9528"/>
                        <a:pt x="24238" y="9482"/>
                      </a:cubicBezTo>
                      <a:lnTo>
                        <a:pt x="23266" y="8918"/>
                      </a:lnTo>
                      <a:cubicBezTo>
                        <a:pt x="23189" y="8872"/>
                        <a:pt x="23062" y="8872"/>
                        <a:pt x="22984" y="8918"/>
                      </a:cubicBezTo>
                      <a:close/>
                      <a:moveTo>
                        <a:pt x="23625" y="10155"/>
                      </a:moveTo>
                      <a:cubicBezTo>
                        <a:pt x="23547" y="10201"/>
                        <a:pt x="23546" y="10276"/>
                        <a:pt x="23624" y="10320"/>
                      </a:cubicBezTo>
                      <a:lnTo>
                        <a:pt x="24593" y="10884"/>
                      </a:lnTo>
                      <a:cubicBezTo>
                        <a:pt x="24672" y="10929"/>
                        <a:pt x="24799" y="10929"/>
                        <a:pt x="24877" y="10884"/>
                      </a:cubicBezTo>
                      <a:lnTo>
                        <a:pt x="25625" y="10452"/>
                      </a:lnTo>
                      <a:cubicBezTo>
                        <a:pt x="25704" y="10408"/>
                        <a:pt x="25704" y="10333"/>
                        <a:pt x="25625" y="10287"/>
                      </a:cubicBezTo>
                      <a:lnTo>
                        <a:pt x="24655" y="9724"/>
                      </a:lnTo>
                      <a:cubicBezTo>
                        <a:pt x="24577" y="9680"/>
                        <a:pt x="24450" y="9680"/>
                        <a:pt x="24373" y="9724"/>
                      </a:cubicBezTo>
                      <a:close/>
                      <a:moveTo>
                        <a:pt x="25015" y="10964"/>
                      </a:moveTo>
                      <a:cubicBezTo>
                        <a:pt x="24937" y="11009"/>
                        <a:pt x="24936" y="11083"/>
                        <a:pt x="25013" y="11128"/>
                      </a:cubicBezTo>
                      <a:lnTo>
                        <a:pt x="25984" y="11692"/>
                      </a:lnTo>
                      <a:cubicBezTo>
                        <a:pt x="26061" y="11737"/>
                        <a:pt x="26188" y="11736"/>
                        <a:pt x="26267" y="11692"/>
                      </a:cubicBezTo>
                      <a:lnTo>
                        <a:pt x="27013" y="11260"/>
                      </a:lnTo>
                      <a:cubicBezTo>
                        <a:pt x="27091" y="11215"/>
                        <a:pt x="27093" y="11142"/>
                        <a:pt x="27016" y="11096"/>
                      </a:cubicBezTo>
                      <a:lnTo>
                        <a:pt x="26045" y="10533"/>
                      </a:lnTo>
                      <a:cubicBezTo>
                        <a:pt x="25968" y="10487"/>
                        <a:pt x="25841" y="10487"/>
                        <a:pt x="25763" y="10533"/>
                      </a:cubicBezTo>
                      <a:close/>
                      <a:moveTo>
                        <a:pt x="26403" y="11770"/>
                      </a:moveTo>
                      <a:cubicBezTo>
                        <a:pt x="26324" y="11816"/>
                        <a:pt x="26324" y="11890"/>
                        <a:pt x="26402" y="11935"/>
                      </a:cubicBezTo>
                      <a:lnTo>
                        <a:pt x="27373" y="12498"/>
                      </a:lnTo>
                      <a:cubicBezTo>
                        <a:pt x="27450" y="12543"/>
                        <a:pt x="27577" y="12543"/>
                        <a:pt x="27656" y="12498"/>
                      </a:cubicBezTo>
                      <a:lnTo>
                        <a:pt x="28404" y="12066"/>
                      </a:lnTo>
                      <a:cubicBezTo>
                        <a:pt x="28482" y="12022"/>
                        <a:pt x="28482" y="11948"/>
                        <a:pt x="28404" y="11903"/>
                      </a:cubicBezTo>
                      <a:lnTo>
                        <a:pt x="27434" y="11340"/>
                      </a:lnTo>
                      <a:cubicBezTo>
                        <a:pt x="27356" y="11294"/>
                        <a:pt x="27228" y="11294"/>
                        <a:pt x="27151" y="11338"/>
                      </a:cubicBezTo>
                      <a:close/>
                      <a:moveTo>
                        <a:pt x="5823" y="1140"/>
                      </a:moveTo>
                      <a:cubicBezTo>
                        <a:pt x="5744" y="1184"/>
                        <a:pt x="5744" y="1258"/>
                        <a:pt x="5822" y="1302"/>
                      </a:cubicBezTo>
                      <a:lnTo>
                        <a:pt x="9094" y="3204"/>
                      </a:lnTo>
                      <a:cubicBezTo>
                        <a:pt x="9171" y="3249"/>
                        <a:pt x="9297" y="3249"/>
                        <a:pt x="9376" y="3204"/>
                      </a:cubicBezTo>
                      <a:lnTo>
                        <a:pt x="10124" y="2773"/>
                      </a:lnTo>
                      <a:cubicBezTo>
                        <a:pt x="10202" y="2727"/>
                        <a:pt x="10202" y="2655"/>
                        <a:pt x="10125" y="2609"/>
                      </a:cubicBezTo>
                      <a:lnTo>
                        <a:pt x="6853" y="708"/>
                      </a:lnTo>
                      <a:cubicBezTo>
                        <a:pt x="6774" y="662"/>
                        <a:pt x="6650" y="662"/>
                        <a:pt x="6571" y="708"/>
                      </a:cubicBezTo>
                      <a:close/>
                      <a:moveTo>
                        <a:pt x="9521" y="3289"/>
                      </a:moveTo>
                      <a:cubicBezTo>
                        <a:pt x="9443" y="3333"/>
                        <a:pt x="9443" y="3407"/>
                        <a:pt x="9521" y="3453"/>
                      </a:cubicBezTo>
                      <a:lnTo>
                        <a:pt x="10492" y="4016"/>
                      </a:lnTo>
                      <a:cubicBezTo>
                        <a:pt x="10569" y="4061"/>
                        <a:pt x="10696" y="4061"/>
                        <a:pt x="10774" y="4016"/>
                      </a:cubicBezTo>
                      <a:lnTo>
                        <a:pt x="11523" y="3585"/>
                      </a:lnTo>
                      <a:cubicBezTo>
                        <a:pt x="11600" y="3539"/>
                        <a:pt x="11600" y="3465"/>
                        <a:pt x="11523" y="3421"/>
                      </a:cubicBezTo>
                      <a:lnTo>
                        <a:pt x="10552" y="2857"/>
                      </a:lnTo>
                      <a:cubicBezTo>
                        <a:pt x="10474" y="2812"/>
                        <a:pt x="10348" y="2811"/>
                        <a:pt x="10269" y="2857"/>
                      </a:cubicBezTo>
                      <a:close/>
                      <a:moveTo>
                        <a:pt x="10910" y="4095"/>
                      </a:moveTo>
                      <a:cubicBezTo>
                        <a:pt x="10831" y="4141"/>
                        <a:pt x="10830" y="4213"/>
                        <a:pt x="10909" y="4259"/>
                      </a:cubicBezTo>
                      <a:lnTo>
                        <a:pt x="11880" y="4823"/>
                      </a:lnTo>
                      <a:cubicBezTo>
                        <a:pt x="11958" y="4868"/>
                        <a:pt x="12084" y="4869"/>
                        <a:pt x="12163" y="4823"/>
                      </a:cubicBezTo>
                      <a:lnTo>
                        <a:pt x="12911" y="4391"/>
                      </a:lnTo>
                      <a:cubicBezTo>
                        <a:pt x="12990" y="4345"/>
                        <a:pt x="12990" y="4273"/>
                        <a:pt x="12911" y="4227"/>
                      </a:cubicBezTo>
                      <a:lnTo>
                        <a:pt x="11941" y="3664"/>
                      </a:lnTo>
                      <a:cubicBezTo>
                        <a:pt x="11862" y="3618"/>
                        <a:pt x="11737" y="3618"/>
                        <a:pt x="11658" y="3664"/>
                      </a:cubicBezTo>
                      <a:close/>
                      <a:moveTo>
                        <a:pt x="12300" y="4903"/>
                      </a:moveTo>
                      <a:cubicBezTo>
                        <a:pt x="12222" y="4949"/>
                        <a:pt x="12221" y="5021"/>
                        <a:pt x="12299" y="5067"/>
                      </a:cubicBezTo>
                      <a:lnTo>
                        <a:pt x="13270" y="5630"/>
                      </a:lnTo>
                      <a:cubicBezTo>
                        <a:pt x="13347" y="5675"/>
                        <a:pt x="13474" y="5675"/>
                        <a:pt x="13552" y="5630"/>
                      </a:cubicBezTo>
                      <a:lnTo>
                        <a:pt x="14301" y="5199"/>
                      </a:lnTo>
                      <a:cubicBezTo>
                        <a:pt x="14378" y="5154"/>
                        <a:pt x="14380" y="5080"/>
                        <a:pt x="14301" y="5036"/>
                      </a:cubicBezTo>
                      <a:lnTo>
                        <a:pt x="13330" y="4471"/>
                      </a:lnTo>
                      <a:cubicBezTo>
                        <a:pt x="13253" y="4426"/>
                        <a:pt x="13127" y="4426"/>
                        <a:pt x="13049" y="4471"/>
                      </a:cubicBezTo>
                      <a:close/>
                      <a:moveTo>
                        <a:pt x="13688" y="5709"/>
                      </a:moveTo>
                      <a:cubicBezTo>
                        <a:pt x="13609" y="5755"/>
                        <a:pt x="13610" y="5827"/>
                        <a:pt x="13688" y="5873"/>
                      </a:cubicBezTo>
                      <a:lnTo>
                        <a:pt x="14657" y="6437"/>
                      </a:lnTo>
                      <a:cubicBezTo>
                        <a:pt x="14736" y="6482"/>
                        <a:pt x="14862" y="6483"/>
                        <a:pt x="14940" y="6437"/>
                      </a:cubicBezTo>
                      <a:lnTo>
                        <a:pt x="15688" y="6005"/>
                      </a:lnTo>
                      <a:cubicBezTo>
                        <a:pt x="15767" y="5959"/>
                        <a:pt x="15767" y="5887"/>
                        <a:pt x="15688" y="5841"/>
                      </a:cubicBezTo>
                      <a:lnTo>
                        <a:pt x="14719" y="5277"/>
                      </a:lnTo>
                      <a:cubicBezTo>
                        <a:pt x="14641" y="5233"/>
                        <a:pt x="14514" y="5233"/>
                        <a:pt x="14437" y="5277"/>
                      </a:cubicBezTo>
                      <a:close/>
                      <a:moveTo>
                        <a:pt x="15078" y="6517"/>
                      </a:moveTo>
                      <a:cubicBezTo>
                        <a:pt x="15000" y="6561"/>
                        <a:pt x="15000" y="6635"/>
                        <a:pt x="15077" y="6681"/>
                      </a:cubicBezTo>
                      <a:lnTo>
                        <a:pt x="16046" y="7244"/>
                      </a:lnTo>
                      <a:cubicBezTo>
                        <a:pt x="16125" y="7289"/>
                        <a:pt x="16251" y="7289"/>
                        <a:pt x="16329" y="7244"/>
                      </a:cubicBezTo>
                      <a:lnTo>
                        <a:pt x="17077" y="6813"/>
                      </a:lnTo>
                      <a:cubicBezTo>
                        <a:pt x="17156" y="6767"/>
                        <a:pt x="17156" y="6694"/>
                        <a:pt x="17079" y="6649"/>
                      </a:cubicBezTo>
                      <a:lnTo>
                        <a:pt x="16108" y="6085"/>
                      </a:lnTo>
                      <a:cubicBezTo>
                        <a:pt x="16029" y="6040"/>
                        <a:pt x="15904" y="6040"/>
                        <a:pt x="15825" y="6085"/>
                      </a:cubicBezTo>
                      <a:close/>
                      <a:moveTo>
                        <a:pt x="16466" y="7323"/>
                      </a:moveTo>
                      <a:cubicBezTo>
                        <a:pt x="16387" y="7369"/>
                        <a:pt x="16388" y="7442"/>
                        <a:pt x="16466" y="7488"/>
                      </a:cubicBezTo>
                      <a:lnTo>
                        <a:pt x="17436" y="8052"/>
                      </a:lnTo>
                      <a:cubicBezTo>
                        <a:pt x="17513" y="8097"/>
                        <a:pt x="17639" y="8097"/>
                        <a:pt x="17718" y="8052"/>
                      </a:cubicBezTo>
                      <a:lnTo>
                        <a:pt x="18466" y="7619"/>
                      </a:lnTo>
                      <a:cubicBezTo>
                        <a:pt x="18545" y="7574"/>
                        <a:pt x="18544" y="7501"/>
                        <a:pt x="18467" y="7456"/>
                      </a:cubicBezTo>
                      <a:lnTo>
                        <a:pt x="17496" y="6892"/>
                      </a:lnTo>
                      <a:cubicBezTo>
                        <a:pt x="17418" y="6847"/>
                        <a:pt x="17291" y="6847"/>
                        <a:pt x="17213" y="6892"/>
                      </a:cubicBezTo>
                      <a:close/>
                      <a:moveTo>
                        <a:pt x="17859" y="8133"/>
                      </a:moveTo>
                      <a:cubicBezTo>
                        <a:pt x="17781" y="8179"/>
                        <a:pt x="17782" y="8252"/>
                        <a:pt x="17858" y="8297"/>
                      </a:cubicBezTo>
                      <a:lnTo>
                        <a:pt x="18828" y="8861"/>
                      </a:lnTo>
                      <a:cubicBezTo>
                        <a:pt x="18906" y="8906"/>
                        <a:pt x="19033" y="8906"/>
                        <a:pt x="19112" y="8862"/>
                      </a:cubicBezTo>
                      <a:lnTo>
                        <a:pt x="19859" y="8430"/>
                      </a:lnTo>
                      <a:cubicBezTo>
                        <a:pt x="19937" y="8384"/>
                        <a:pt x="19937" y="8311"/>
                        <a:pt x="19859" y="8265"/>
                      </a:cubicBezTo>
                      <a:lnTo>
                        <a:pt x="18889" y="7702"/>
                      </a:lnTo>
                      <a:cubicBezTo>
                        <a:pt x="18812" y="7656"/>
                        <a:pt x="18685" y="7656"/>
                        <a:pt x="18607" y="7702"/>
                      </a:cubicBezTo>
                      <a:close/>
                      <a:moveTo>
                        <a:pt x="19248" y="8940"/>
                      </a:moveTo>
                      <a:cubicBezTo>
                        <a:pt x="19168" y="8986"/>
                        <a:pt x="19168" y="9058"/>
                        <a:pt x="19247" y="9104"/>
                      </a:cubicBezTo>
                      <a:lnTo>
                        <a:pt x="20217" y="9667"/>
                      </a:lnTo>
                      <a:cubicBezTo>
                        <a:pt x="20295" y="9713"/>
                        <a:pt x="20421" y="9713"/>
                        <a:pt x="20499" y="9667"/>
                      </a:cubicBezTo>
                      <a:lnTo>
                        <a:pt x="21247" y="9235"/>
                      </a:lnTo>
                      <a:cubicBezTo>
                        <a:pt x="21326" y="9189"/>
                        <a:pt x="21326" y="9117"/>
                        <a:pt x="21248" y="9071"/>
                      </a:cubicBezTo>
                      <a:lnTo>
                        <a:pt x="20278" y="8508"/>
                      </a:lnTo>
                      <a:cubicBezTo>
                        <a:pt x="20200" y="8463"/>
                        <a:pt x="20075" y="8463"/>
                        <a:pt x="19996" y="8508"/>
                      </a:cubicBezTo>
                      <a:close/>
                      <a:moveTo>
                        <a:pt x="20636" y="9747"/>
                      </a:moveTo>
                      <a:cubicBezTo>
                        <a:pt x="20559" y="9793"/>
                        <a:pt x="20559" y="9866"/>
                        <a:pt x="20637" y="9911"/>
                      </a:cubicBezTo>
                      <a:lnTo>
                        <a:pt x="21608" y="10475"/>
                      </a:lnTo>
                      <a:cubicBezTo>
                        <a:pt x="21684" y="10519"/>
                        <a:pt x="21811" y="10520"/>
                        <a:pt x="21890" y="10475"/>
                      </a:cubicBezTo>
                      <a:lnTo>
                        <a:pt x="22636" y="10043"/>
                      </a:lnTo>
                      <a:cubicBezTo>
                        <a:pt x="22715" y="9998"/>
                        <a:pt x="22715" y="9925"/>
                        <a:pt x="22638" y="9880"/>
                      </a:cubicBezTo>
                      <a:lnTo>
                        <a:pt x="21667" y="9316"/>
                      </a:lnTo>
                      <a:cubicBezTo>
                        <a:pt x="21590" y="9270"/>
                        <a:pt x="21462" y="9269"/>
                        <a:pt x="21383" y="9315"/>
                      </a:cubicBezTo>
                      <a:close/>
                      <a:moveTo>
                        <a:pt x="22026" y="10554"/>
                      </a:moveTo>
                      <a:cubicBezTo>
                        <a:pt x="21947" y="10600"/>
                        <a:pt x="21946" y="10672"/>
                        <a:pt x="22025" y="10718"/>
                      </a:cubicBezTo>
                      <a:lnTo>
                        <a:pt x="22996" y="11281"/>
                      </a:lnTo>
                      <a:cubicBezTo>
                        <a:pt x="23074" y="11327"/>
                        <a:pt x="23200" y="11327"/>
                        <a:pt x="23279" y="11282"/>
                      </a:cubicBezTo>
                      <a:lnTo>
                        <a:pt x="24027" y="10850"/>
                      </a:lnTo>
                      <a:cubicBezTo>
                        <a:pt x="24105" y="10804"/>
                        <a:pt x="24105" y="10732"/>
                        <a:pt x="24027" y="10685"/>
                      </a:cubicBezTo>
                      <a:lnTo>
                        <a:pt x="23056" y="10122"/>
                      </a:lnTo>
                      <a:cubicBezTo>
                        <a:pt x="22978" y="10077"/>
                        <a:pt x="22851" y="10077"/>
                        <a:pt x="22774" y="10122"/>
                      </a:cubicBezTo>
                      <a:close/>
                      <a:moveTo>
                        <a:pt x="23415" y="11362"/>
                      </a:moveTo>
                      <a:cubicBezTo>
                        <a:pt x="23338" y="11408"/>
                        <a:pt x="23337" y="11480"/>
                        <a:pt x="23415" y="11526"/>
                      </a:cubicBezTo>
                      <a:lnTo>
                        <a:pt x="24385" y="12090"/>
                      </a:lnTo>
                      <a:cubicBezTo>
                        <a:pt x="24463" y="12134"/>
                        <a:pt x="24589" y="12134"/>
                        <a:pt x="24668" y="12090"/>
                      </a:cubicBezTo>
                      <a:lnTo>
                        <a:pt x="25414" y="11658"/>
                      </a:lnTo>
                      <a:cubicBezTo>
                        <a:pt x="25494" y="11612"/>
                        <a:pt x="25494" y="11540"/>
                        <a:pt x="25417" y="11494"/>
                      </a:cubicBezTo>
                      <a:lnTo>
                        <a:pt x="24445" y="10930"/>
                      </a:lnTo>
                      <a:cubicBezTo>
                        <a:pt x="24367" y="10885"/>
                        <a:pt x="24242" y="10885"/>
                        <a:pt x="24163" y="10930"/>
                      </a:cubicBezTo>
                      <a:close/>
                      <a:moveTo>
                        <a:pt x="24804" y="12168"/>
                      </a:moveTo>
                      <a:cubicBezTo>
                        <a:pt x="24725" y="12213"/>
                        <a:pt x="24726" y="12288"/>
                        <a:pt x="24804" y="12331"/>
                      </a:cubicBezTo>
                      <a:lnTo>
                        <a:pt x="25773" y="12896"/>
                      </a:lnTo>
                      <a:cubicBezTo>
                        <a:pt x="25852" y="12941"/>
                        <a:pt x="25978" y="12942"/>
                        <a:pt x="26057" y="12896"/>
                      </a:cubicBezTo>
                      <a:lnTo>
                        <a:pt x="26804" y="12464"/>
                      </a:lnTo>
                      <a:cubicBezTo>
                        <a:pt x="26883" y="12418"/>
                        <a:pt x="26883" y="12345"/>
                        <a:pt x="26804" y="12299"/>
                      </a:cubicBezTo>
                      <a:lnTo>
                        <a:pt x="25835" y="11736"/>
                      </a:lnTo>
                      <a:cubicBezTo>
                        <a:pt x="25758" y="11692"/>
                        <a:pt x="25630" y="11691"/>
                        <a:pt x="25552" y="11736"/>
                      </a:cubicBezTo>
                      <a:close/>
                      <a:moveTo>
                        <a:pt x="4669" y="1805"/>
                      </a:moveTo>
                      <a:cubicBezTo>
                        <a:pt x="4590" y="1850"/>
                        <a:pt x="4590" y="1923"/>
                        <a:pt x="4668" y="1968"/>
                      </a:cubicBezTo>
                      <a:lnTo>
                        <a:pt x="5716" y="2578"/>
                      </a:lnTo>
                      <a:cubicBezTo>
                        <a:pt x="5794" y="2623"/>
                        <a:pt x="5920" y="2623"/>
                        <a:pt x="5998" y="2578"/>
                      </a:cubicBezTo>
                      <a:lnTo>
                        <a:pt x="6747" y="2146"/>
                      </a:lnTo>
                      <a:cubicBezTo>
                        <a:pt x="6824" y="2100"/>
                        <a:pt x="6824" y="2028"/>
                        <a:pt x="6747" y="1982"/>
                      </a:cubicBezTo>
                      <a:lnTo>
                        <a:pt x="5698" y="1374"/>
                      </a:lnTo>
                      <a:cubicBezTo>
                        <a:pt x="5620" y="1328"/>
                        <a:pt x="5494" y="1328"/>
                        <a:pt x="5416" y="1374"/>
                      </a:cubicBezTo>
                      <a:close/>
                      <a:moveTo>
                        <a:pt x="6115" y="2645"/>
                      </a:moveTo>
                      <a:cubicBezTo>
                        <a:pt x="6035" y="2691"/>
                        <a:pt x="6036" y="2763"/>
                        <a:pt x="6115" y="2809"/>
                      </a:cubicBezTo>
                      <a:lnTo>
                        <a:pt x="7163" y="3419"/>
                      </a:lnTo>
                      <a:cubicBezTo>
                        <a:pt x="7240" y="3463"/>
                        <a:pt x="7366" y="3463"/>
                        <a:pt x="7445" y="3419"/>
                      </a:cubicBezTo>
                      <a:lnTo>
                        <a:pt x="8193" y="2987"/>
                      </a:lnTo>
                      <a:cubicBezTo>
                        <a:pt x="8271" y="2941"/>
                        <a:pt x="8272" y="2869"/>
                        <a:pt x="8194" y="2823"/>
                      </a:cubicBezTo>
                      <a:lnTo>
                        <a:pt x="7146" y="2214"/>
                      </a:lnTo>
                      <a:cubicBezTo>
                        <a:pt x="7067" y="2168"/>
                        <a:pt x="6940" y="2167"/>
                        <a:pt x="6862" y="2213"/>
                      </a:cubicBezTo>
                      <a:close/>
                      <a:moveTo>
                        <a:pt x="2378" y="3128"/>
                      </a:moveTo>
                      <a:cubicBezTo>
                        <a:pt x="2298" y="3174"/>
                        <a:pt x="2298" y="3246"/>
                        <a:pt x="2377" y="3292"/>
                      </a:cubicBezTo>
                      <a:lnTo>
                        <a:pt x="3111" y="3718"/>
                      </a:lnTo>
                      <a:cubicBezTo>
                        <a:pt x="3190" y="3763"/>
                        <a:pt x="3314" y="3763"/>
                        <a:pt x="3394" y="3718"/>
                      </a:cubicBezTo>
                      <a:lnTo>
                        <a:pt x="5281" y="2628"/>
                      </a:lnTo>
                      <a:cubicBezTo>
                        <a:pt x="5359" y="2582"/>
                        <a:pt x="5360" y="2510"/>
                        <a:pt x="5283" y="2464"/>
                      </a:cubicBezTo>
                      <a:lnTo>
                        <a:pt x="4549" y="2039"/>
                      </a:lnTo>
                      <a:cubicBezTo>
                        <a:pt x="4471" y="1993"/>
                        <a:pt x="4343" y="1993"/>
                        <a:pt x="4265" y="2039"/>
                      </a:cubicBezTo>
                      <a:close/>
                      <a:moveTo>
                        <a:pt x="4671" y="3141"/>
                      </a:moveTo>
                      <a:cubicBezTo>
                        <a:pt x="4593" y="3186"/>
                        <a:pt x="4592" y="3259"/>
                        <a:pt x="4671" y="3305"/>
                      </a:cubicBezTo>
                      <a:lnTo>
                        <a:pt x="5719" y="3914"/>
                      </a:lnTo>
                      <a:cubicBezTo>
                        <a:pt x="5797" y="3959"/>
                        <a:pt x="5925" y="3959"/>
                        <a:pt x="6002" y="3915"/>
                      </a:cubicBezTo>
                      <a:lnTo>
                        <a:pt x="6750" y="3483"/>
                      </a:lnTo>
                      <a:cubicBezTo>
                        <a:pt x="6830" y="3438"/>
                        <a:pt x="6830" y="3363"/>
                        <a:pt x="6751" y="3319"/>
                      </a:cubicBezTo>
                      <a:lnTo>
                        <a:pt x="5703" y="2709"/>
                      </a:lnTo>
                      <a:cubicBezTo>
                        <a:pt x="5625" y="2663"/>
                        <a:pt x="5499" y="2664"/>
                        <a:pt x="5420" y="2709"/>
                      </a:cubicBezTo>
                      <a:close/>
                      <a:moveTo>
                        <a:pt x="9045" y="4342"/>
                      </a:moveTo>
                      <a:cubicBezTo>
                        <a:pt x="8967" y="4387"/>
                        <a:pt x="8965" y="4459"/>
                        <a:pt x="9044" y="4505"/>
                      </a:cubicBezTo>
                      <a:lnTo>
                        <a:pt x="10014" y="5069"/>
                      </a:lnTo>
                      <a:cubicBezTo>
                        <a:pt x="10092" y="5114"/>
                        <a:pt x="10219" y="5113"/>
                        <a:pt x="10296" y="5069"/>
                      </a:cubicBezTo>
                      <a:lnTo>
                        <a:pt x="11044" y="4637"/>
                      </a:lnTo>
                      <a:cubicBezTo>
                        <a:pt x="11123" y="4591"/>
                        <a:pt x="11125" y="4519"/>
                        <a:pt x="11046" y="4473"/>
                      </a:cubicBezTo>
                      <a:lnTo>
                        <a:pt x="10076" y="3909"/>
                      </a:lnTo>
                      <a:cubicBezTo>
                        <a:pt x="9997" y="3863"/>
                        <a:pt x="9871" y="3864"/>
                        <a:pt x="9793" y="3909"/>
                      </a:cubicBezTo>
                      <a:close/>
                      <a:moveTo>
                        <a:pt x="6496" y="4187"/>
                      </a:moveTo>
                      <a:cubicBezTo>
                        <a:pt x="6417" y="4232"/>
                        <a:pt x="6417" y="4307"/>
                        <a:pt x="6496" y="4353"/>
                      </a:cubicBezTo>
                      <a:lnTo>
                        <a:pt x="8414" y="5468"/>
                      </a:lnTo>
                      <a:cubicBezTo>
                        <a:pt x="8493" y="5512"/>
                        <a:pt x="8619" y="5512"/>
                        <a:pt x="8698" y="5467"/>
                      </a:cubicBezTo>
                      <a:lnTo>
                        <a:pt x="9445" y="5035"/>
                      </a:lnTo>
                      <a:cubicBezTo>
                        <a:pt x="9524" y="4990"/>
                        <a:pt x="9525" y="4917"/>
                        <a:pt x="9447" y="4872"/>
                      </a:cubicBezTo>
                      <a:lnTo>
                        <a:pt x="8638" y="4402"/>
                      </a:lnTo>
                      <a:lnTo>
                        <a:pt x="9642" y="3822"/>
                      </a:lnTo>
                      <a:cubicBezTo>
                        <a:pt x="9720" y="3777"/>
                        <a:pt x="9720" y="3703"/>
                        <a:pt x="9644" y="3658"/>
                      </a:cubicBezTo>
                      <a:lnTo>
                        <a:pt x="8673" y="3094"/>
                      </a:lnTo>
                      <a:cubicBezTo>
                        <a:pt x="8596" y="3049"/>
                        <a:pt x="8468" y="3049"/>
                        <a:pt x="8389" y="3094"/>
                      </a:cubicBezTo>
                      <a:lnTo>
                        <a:pt x="7245" y="3755"/>
                      </a:lnTo>
                      <a:lnTo>
                        <a:pt x="6970" y="3913"/>
                      </a:lnTo>
                      <a:close/>
                      <a:moveTo>
                        <a:pt x="10432" y="5149"/>
                      </a:moveTo>
                      <a:cubicBezTo>
                        <a:pt x="10354" y="5193"/>
                        <a:pt x="10354" y="5267"/>
                        <a:pt x="10432" y="5312"/>
                      </a:cubicBezTo>
                      <a:lnTo>
                        <a:pt x="11403" y="5875"/>
                      </a:lnTo>
                      <a:cubicBezTo>
                        <a:pt x="11480" y="5921"/>
                        <a:pt x="11608" y="5921"/>
                        <a:pt x="11685" y="5875"/>
                      </a:cubicBezTo>
                      <a:lnTo>
                        <a:pt x="12433" y="5444"/>
                      </a:lnTo>
                      <a:cubicBezTo>
                        <a:pt x="12511" y="5399"/>
                        <a:pt x="12512" y="5325"/>
                        <a:pt x="12434" y="5280"/>
                      </a:cubicBezTo>
                      <a:lnTo>
                        <a:pt x="11465" y="4717"/>
                      </a:lnTo>
                      <a:cubicBezTo>
                        <a:pt x="11386" y="4671"/>
                        <a:pt x="11259" y="4671"/>
                        <a:pt x="11180" y="4717"/>
                      </a:cubicBezTo>
                      <a:close/>
                      <a:moveTo>
                        <a:pt x="11823" y="5956"/>
                      </a:moveTo>
                      <a:cubicBezTo>
                        <a:pt x="11745" y="6001"/>
                        <a:pt x="11744" y="6075"/>
                        <a:pt x="11823" y="6119"/>
                      </a:cubicBezTo>
                      <a:lnTo>
                        <a:pt x="12792" y="6684"/>
                      </a:lnTo>
                      <a:cubicBezTo>
                        <a:pt x="12870" y="6728"/>
                        <a:pt x="12997" y="6728"/>
                        <a:pt x="13075" y="6684"/>
                      </a:cubicBezTo>
                      <a:lnTo>
                        <a:pt x="13823" y="6252"/>
                      </a:lnTo>
                      <a:cubicBezTo>
                        <a:pt x="13902" y="6207"/>
                        <a:pt x="13902" y="6133"/>
                        <a:pt x="13824" y="6087"/>
                      </a:cubicBezTo>
                      <a:lnTo>
                        <a:pt x="12854" y="5523"/>
                      </a:lnTo>
                      <a:cubicBezTo>
                        <a:pt x="12776" y="5479"/>
                        <a:pt x="12648" y="5479"/>
                        <a:pt x="12571" y="5524"/>
                      </a:cubicBezTo>
                      <a:close/>
                      <a:moveTo>
                        <a:pt x="13210" y="6763"/>
                      </a:moveTo>
                      <a:cubicBezTo>
                        <a:pt x="13132" y="6807"/>
                        <a:pt x="13132" y="6881"/>
                        <a:pt x="13210" y="6926"/>
                      </a:cubicBezTo>
                      <a:lnTo>
                        <a:pt x="14180" y="7490"/>
                      </a:lnTo>
                      <a:cubicBezTo>
                        <a:pt x="14258" y="7536"/>
                        <a:pt x="14384" y="7535"/>
                        <a:pt x="14462" y="7490"/>
                      </a:cubicBezTo>
                      <a:lnTo>
                        <a:pt x="15210" y="7058"/>
                      </a:lnTo>
                      <a:cubicBezTo>
                        <a:pt x="15289" y="7013"/>
                        <a:pt x="15290" y="6940"/>
                        <a:pt x="15212" y="6894"/>
                      </a:cubicBezTo>
                      <a:lnTo>
                        <a:pt x="14242" y="6331"/>
                      </a:lnTo>
                      <a:cubicBezTo>
                        <a:pt x="14163" y="6285"/>
                        <a:pt x="14037" y="6285"/>
                        <a:pt x="13957" y="6331"/>
                      </a:cubicBezTo>
                      <a:close/>
                      <a:moveTo>
                        <a:pt x="14601" y="7570"/>
                      </a:moveTo>
                      <a:cubicBezTo>
                        <a:pt x="14522" y="7615"/>
                        <a:pt x="14522" y="7689"/>
                        <a:pt x="14598" y="7734"/>
                      </a:cubicBezTo>
                      <a:lnTo>
                        <a:pt x="15570" y="8298"/>
                      </a:lnTo>
                      <a:cubicBezTo>
                        <a:pt x="15648" y="8342"/>
                        <a:pt x="15774" y="8342"/>
                        <a:pt x="15852" y="8298"/>
                      </a:cubicBezTo>
                      <a:lnTo>
                        <a:pt x="16600" y="7866"/>
                      </a:lnTo>
                      <a:cubicBezTo>
                        <a:pt x="16680" y="7821"/>
                        <a:pt x="16680" y="7748"/>
                        <a:pt x="16602" y="7702"/>
                      </a:cubicBezTo>
                      <a:lnTo>
                        <a:pt x="15632" y="7138"/>
                      </a:lnTo>
                      <a:cubicBezTo>
                        <a:pt x="15554" y="7093"/>
                        <a:pt x="15426" y="7093"/>
                        <a:pt x="15349" y="7138"/>
                      </a:cubicBezTo>
                      <a:close/>
                      <a:moveTo>
                        <a:pt x="15989" y="8378"/>
                      </a:moveTo>
                      <a:cubicBezTo>
                        <a:pt x="15911" y="8422"/>
                        <a:pt x="15910" y="8496"/>
                        <a:pt x="15989" y="8540"/>
                      </a:cubicBezTo>
                      <a:lnTo>
                        <a:pt x="16958" y="9104"/>
                      </a:lnTo>
                      <a:cubicBezTo>
                        <a:pt x="17037" y="9150"/>
                        <a:pt x="17163" y="9149"/>
                        <a:pt x="17241" y="9104"/>
                      </a:cubicBezTo>
                      <a:lnTo>
                        <a:pt x="17988" y="8673"/>
                      </a:lnTo>
                      <a:cubicBezTo>
                        <a:pt x="18067" y="8628"/>
                        <a:pt x="18069" y="8554"/>
                        <a:pt x="17990" y="8508"/>
                      </a:cubicBezTo>
                      <a:lnTo>
                        <a:pt x="17020" y="7946"/>
                      </a:lnTo>
                      <a:cubicBezTo>
                        <a:pt x="16941" y="7899"/>
                        <a:pt x="16816" y="7900"/>
                        <a:pt x="16737" y="7946"/>
                      </a:cubicBezTo>
                      <a:close/>
                      <a:moveTo>
                        <a:pt x="17382" y="9186"/>
                      </a:moveTo>
                      <a:cubicBezTo>
                        <a:pt x="17304" y="9231"/>
                        <a:pt x="17303" y="9305"/>
                        <a:pt x="17382" y="9350"/>
                      </a:cubicBezTo>
                      <a:lnTo>
                        <a:pt x="18351" y="9914"/>
                      </a:lnTo>
                      <a:cubicBezTo>
                        <a:pt x="18429" y="9960"/>
                        <a:pt x="18556" y="9959"/>
                        <a:pt x="18633" y="9914"/>
                      </a:cubicBezTo>
                      <a:lnTo>
                        <a:pt x="19381" y="9483"/>
                      </a:lnTo>
                      <a:cubicBezTo>
                        <a:pt x="19460" y="9437"/>
                        <a:pt x="19461" y="9364"/>
                        <a:pt x="19383" y="9318"/>
                      </a:cubicBezTo>
                      <a:lnTo>
                        <a:pt x="18413" y="8754"/>
                      </a:lnTo>
                      <a:cubicBezTo>
                        <a:pt x="18334" y="8710"/>
                        <a:pt x="18207" y="8710"/>
                        <a:pt x="18129" y="8754"/>
                      </a:cubicBezTo>
                      <a:close/>
                      <a:moveTo>
                        <a:pt x="18770" y="9994"/>
                      </a:moveTo>
                      <a:cubicBezTo>
                        <a:pt x="18692" y="10038"/>
                        <a:pt x="18692" y="10112"/>
                        <a:pt x="18769" y="10158"/>
                      </a:cubicBezTo>
                      <a:lnTo>
                        <a:pt x="19739" y="10720"/>
                      </a:lnTo>
                      <a:cubicBezTo>
                        <a:pt x="19817" y="10766"/>
                        <a:pt x="19945" y="10766"/>
                        <a:pt x="20022" y="10721"/>
                      </a:cubicBezTo>
                      <a:lnTo>
                        <a:pt x="20770" y="10289"/>
                      </a:lnTo>
                      <a:cubicBezTo>
                        <a:pt x="20849" y="10245"/>
                        <a:pt x="20850" y="10170"/>
                        <a:pt x="20771" y="10125"/>
                      </a:cubicBezTo>
                      <a:lnTo>
                        <a:pt x="19800" y="9561"/>
                      </a:lnTo>
                      <a:cubicBezTo>
                        <a:pt x="19723" y="9516"/>
                        <a:pt x="19596" y="9516"/>
                        <a:pt x="19517" y="9561"/>
                      </a:cubicBezTo>
                      <a:close/>
                      <a:moveTo>
                        <a:pt x="20160" y="10801"/>
                      </a:moveTo>
                      <a:cubicBezTo>
                        <a:pt x="20082" y="10847"/>
                        <a:pt x="20080" y="10919"/>
                        <a:pt x="20159" y="10965"/>
                      </a:cubicBezTo>
                      <a:lnTo>
                        <a:pt x="21130" y="11528"/>
                      </a:lnTo>
                      <a:cubicBezTo>
                        <a:pt x="21208" y="11574"/>
                        <a:pt x="21334" y="11574"/>
                        <a:pt x="21412" y="11528"/>
                      </a:cubicBezTo>
                      <a:lnTo>
                        <a:pt x="22160" y="11097"/>
                      </a:lnTo>
                      <a:cubicBezTo>
                        <a:pt x="22239" y="11051"/>
                        <a:pt x="22240" y="10978"/>
                        <a:pt x="22162" y="10932"/>
                      </a:cubicBezTo>
                      <a:lnTo>
                        <a:pt x="21192" y="10369"/>
                      </a:lnTo>
                      <a:cubicBezTo>
                        <a:pt x="21113" y="10323"/>
                        <a:pt x="20987" y="10323"/>
                        <a:pt x="20908" y="10369"/>
                      </a:cubicBezTo>
                      <a:close/>
                      <a:moveTo>
                        <a:pt x="21548" y="11608"/>
                      </a:moveTo>
                      <a:cubicBezTo>
                        <a:pt x="21470" y="11652"/>
                        <a:pt x="21470" y="11726"/>
                        <a:pt x="21548" y="11772"/>
                      </a:cubicBezTo>
                      <a:lnTo>
                        <a:pt x="22517" y="12336"/>
                      </a:lnTo>
                      <a:cubicBezTo>
                        <a:pt x="22595" y="12380"/>
                        <a:pt x="22723" y="12380"/>
                        <a:pt x="22800" y="12336"/>
                      </a:cubicBezTo>
                      <a:lnTo>
                        <a:pt x="23548" y="11903"/>
                      </a:lnTo>
                      <a:cubicBezTo>
                        <a:pt x="23627" y="11858"/>
                        <a:pt x="23628" y="11784"/>
                        <a:pt x="23550" y="11740"/>
                      </a:cubicBezTo>
                      <a:lnTo>
                        <a:pt x="22580" y="11176"/>
                      </a:lnTo>
                      <a:cubicBezTo>
                        <a:pt x="22501" y="11131"/>
                        <a:pt x="22375" y="11131"/>
                        <a:pt x="22296" y="11176"/>
                      </a:cubicBezTo>
                      <a:close/>
                      <a:moveTo>
                        <a:pt x="22958" y="12427"/>
                      </a:moveTo>
                      <a:cubicBezTo>
                        <a:pt x="22879" y="12473"/>
                        <a:pt x="22878" y="12545"/>
                        <a:pt x="22957" y="12591"/>
                      </a:cubicBezTo>
                      <a:lnTo>
                        <a:pt x="25078" y="13824"/>
                      </a:lnTo>
                      <a:cubicBezTo>
                        <a:pt x="25155" y="13869"/>
                        <a:pt x="25282" y="13869"/>
                        <a:pt x="25360" y="13824"/>
                      </a:cubicBezTo>
                      <a:lnTo>
                        <a:pt x="26108" y="13392"/>
                      </a:lnTo>
                      <a:cubicBezTo>
                        <a:pt x="26187" y="13346"/>
                        <a:pt x="26187" y="13273"/>
                        <a:pt x="26110" y="13227"/>
                      </a:cubicBezTo>
                      <a:lnTo>
                        <a:pt x="23990" y="11995"/>
                      </a:lnTo>
                      <a:cubicBezTo>
                        <a:pt x="23911" y="11949"/>
                        <a:pt x="23784" y="11950"/>
                        <a:pt x="23707" y="11995"/>
                      </a:cubicBezTo>
                      <a:close/>
                      <a:moveTo>
                        <a:pt x="8834" y="5546"/>
                      </a:moveTo>
                      <a:cubicBezTo>
                        <a:pt x="8755" y="5591"/>
                        <a:pt x="8755" y="5666"/>
                        <a:pt x="8832" y="5710"/>
                      </a:cubicBezTo>
                      <a:lnTo>
                        <a:pt x="9802" y="6273"/>
                      </a:lnTo>
                      <a:cubicBezTo>
                        <a:pt x="9880" y="6319"/>
                        <a:pt x="10008" y="6319"/>
                        <a:pt x="10086" y="6273"/>
                      </a:cubicBezTo>
                      <a:lnTo>
                        <a:pt x="10834" y="5842"/>
                      </a:lnTo>
                      <a:cubicBezTo>
                        <a:pt x="10912" y="5798"/>
                        <a:pt x="10912" y="5723"/>
                        <a:pt x="10834" y="5678"/>
                      </a:cubicBezTo>
                      <a:lnTo>
                        <a:pt x="9863" y="5114"/>
                      </a:lnTo>
                      <a:cubicBezTo>
                        <a:pt x="9786" y="5069"/>
                        <a:pt x="9659" y="5069"/>
                        <a:pt x="9581" y="5114"/>
                      </a:cubicBezTo>
                      <a:close/>
                      <a:moveTo>
                        <a:pt x="10224" y="6354"/>
                      </a:moveTo>
                      <a:cubicBezTo>
                        <a:pt x="10145" y="6400"/>
                        <a:pt x="10144" y="6472"/>
                        <a:pt x="10221" y="6518"/>
                      </a:cubicBezTo>
                      <a:lnTo>
                        <a:pt x="11192" y="7082"/>
                      </a:lnTo>
                      <a:cubicBezTo>
                        <a:pt x="11269" y="7126"/>
                        <a:pt x="11397" y="7125"/>
                        <a:pt x="11475" y="7081"/>
                      </a:cubicBezTo>
                      <a:lnTo>
                        <a:pt x="12223" y="6650"/>
                      </a:lnTo>
                      <a:cubicBezTo>
                        <a:pt x="12300" y="6604"/>
                        <a:pt x="12301" y="6531"/>
                        <a:pt x="12223" y="6486"/>
                      </a:cubicBezTo>
                      <a:lnTo>
                        <a:pt x="11253" y="5922"/>
                      </a:lnTo>
                      <a:cubicBezTo>
                        <a:pt x="11176" y="5876"/>
                        <a:pt x="11049" y="5877"/>
                        <a:pt x="10970" y="5922"/>
                      </a:cubicBezTo>
                      <a:close/>
                      <a:moveTo>
                        <a:pt x="11612" y="7159"/>
                      </a:moveTo>
                      <a:cubicBezTo>
                        <a:pt x="11533" y="7205"/>
                        <a:pt x="11533" y="7280"/>
                        <a:pt x="11610" y="7325"/>
                      </a:cubicBezTo>
                      <a:lnTo>
                        <a:pt x="12581" y="7889"/>
                      </a:lnTo>
                      <a:cubicBezTo>
                        <a:pt x="12659" y="7933"/>
                        <a:pt x="12786" y="7933"/>
                        <a:pt x="12864" y="7888"/>
                      </a:cubicBezTo>
                      <a:lnTo>
                        <a:pt x="13613" y="7456"/>
                      </a:lnTo>
                      <a:cubicBezTo>
                        <a:pt x="13691" y="7412"/>
                        <a:pt x="13691" y="7338"/>
                        <a:pt x="13613" y="7292"/>
                      </a:cubicBezTo>
                      <a:lnTo>
                        <a:pt x="12643" y="6730"/>
                      </a:lnTo>
                      <a:cubicBezTo>
                        <a:pt x="12565" y="6684"/>
                        <a:pt x="12438" y="6684"/>
                        <a:pt x="12360" y="6730"/>
                      </a:cubicBezTo>
                      <a:close/>
                      <a:moveTo>
                        <a:pt x="13002" y="7968"/>
                      </a:moveTo>
                      <a:cubicBezTo>
                        <a:pt x="12923" y="8014"/>
                        <a:pt x="12923" y="8088"/>
                        <a:pt x="12999" y="8132"/>
                      </a:cubicBezTo>
                      <a:lnTo>
                        <a:pt x="13971" y="8696"/>
                      </a:lnTo>
                      <a:cubicBezTo>
                        <a:pt x="14048" y="8741"/>
                        <a:pt x="14176" y="8741"/>
                        <a:pt x="14255" y="8696"/>
                      </a:cubicBezTo>
                      <a:lnTo>
                        <a:pt x="15003" y="8264"/>
                      </a:lnTo>
                      <a:cubicBezTo>
                        <a:pt x="15080" y="8219"/>
                        <a:pt x="15080" y="8146"/>
                        <a:pt x="15003" y="8100"/>
                      </a:cubicBezTo>
                      <a:lnTo>
                        <a:pt x="14032" y="7537"/>
                      </a:lnTo>
                      <a:cubicBezTo>
                        <a:pt x="13955" y="7492"/>
                        <a:pt x="13828" y="7492"/>
                        <a:pt x="13751" y="7537"/>
                      </a:cubicBezTo>
                      <a:close/>
                      <a:moveTo>
                        <a:pt x="14390" y="8775"/>
                      </a:moveTo>
                      <a:cubicBezTo>
                        <a:pt x="14312" y="8820"/>
                        <a:pt x="14310" y="8894"/>
                        <a:pt x="14389" y="8939"/>
                      </a:cubicBezTo>
                      <a:lnTo>
                        <a:pt x="15358" y="9503"/>
                      </a:lnTo>
                      <a:cubicBezTo>
                        <a:pt x="15437" y="9548"/>
                        <a:pt x="15563" y="9548"/>
                        <a:pt x="15642" y="9502"/>
                      </a:cubicBezTo>
                      <a:lnTo>
                        <a:pt x="16390" y="9070"/>
                      </a:lnTo>
                      <a:cubicBezTo>
                        <a:pt x="16468" y="9025"/>
                        <a:pt x="16469" y="8952"/>
                        <a:pt x="16391" y="8907"/>
                      </a:cubicBezTo>
                      <a:lnTo>
                        <a:pt x="15421" y="8344"/>
                      </a:lnTo>
                      <a:cubicBezTo>
                        <a:pt x="15342" y="8298"/>
                        <a:pt x="15216" y="8299"/>
                        <a:pt x="15139" y="8344"/>
                      </a:cubicBezTo>
                      <a:close/>
                      <a:moveTo>
                        <a:pt x="15784" y="9584"/>
                      </a:moveTo>
                      <a:cubicBezTo>
                        <a:pt x="15705" y="9630"/>
                        <a:pt x="15704" y="9704"/>
                        <a:pt x="15783" y="9749"/>
                      </a:cubicBezTo>
                      <a:lnTo>
                        <a:pt x="16752" y="10313"/>
                      </a:lnTo>
                      <a:cubicBezTo>
                        <a:pt x="16830" y="10358"/>
                        <a:pt x="16957" y="10358"/>
                        <a:pt x="17036" y="10312"/>
                      </a:cubicBezTo>
                      <a:lnTo>
                        <a:pt x="17784" y="9881"/>
                      </a:lnTo>
                      <a:cubicBezTo>
                        <a:pt x="17862" y="9835"/>
                        <a:pt x="17862" y="9761"/>
                        <a:pt x="17785" y="9717"/>
                      </a:cubicBezTo>
                      <a:lnTo>
                        <a:pt x="16815" y="9153"/>
                      </a:lnTo>
                      <a:cubicBezTo>
                        <a:pt x="16736" y="9107"/>
                        <a:pt x="16608" y="9107"/>
                        <a:pt x="16531" y="9153"/>
                      </a:cubicBezTo>
                      <a:close/>
                      <a:moveTo>
                        <a:pt x="17172" y="10391"/>
                      </a:moveTo>
                      <a:cubicBezTo>
                        <a:pt x="17093" y="10436"/>
                        <a:pt x="17092" y="10511"/>
                        <a:pt x="17170" y="10555"/>
                      </a:cubicBezTo>
                      <a:lnTo>
                        <a:pt x="18140" y="11119"/>
                      </a:lnTo>
                      <a:cubicBezTo>
                        <a:pt x="18218" y="11164"/>
                        <a:pt x="18346" y="11164"/>
                        <a:pt x="18424" y="11119"/>
                      </a:cubicBezTo>
                      <a:lnTo>
                        <a:pt x="19171" y="10686"/>
                      </a:lnTo>
                      <a:cubicBezTo>
                        <a:pt x="19249" y="10643"/>
                        <a:pt x="19251" y="10569"/>
                        <a:pt x="19172" y="10524"/>
                      </a:cubicBezTo>
                      <a:lnTo>
                        <a:pt x="18201" y="9960"/>
                      </a:lnTo>
                      <a:cubicBezTo>
                        <a:pt x="18124" y="9915"/>
                        <a:pt x="17997" y="9915"/>
                        <a:pt x="17919" y="9960"/>
                      </a:cubicBezTo>
                      <a:close/>
                      <a:moveTo>
                        <a:pt x="18562" y="11199"/>
                      </a:moveTo>
                      <a:cubicBezTo>
                        <a:pt x="18482" y="11244"/>
                        <a:pt x="18482" y="11317"/>
                        <a:pt x="18561" y="11364"/>
                      </a:cubicBezTo>
                      <a:lnTo>
                        <a:pt x="19530" y="11927"/>
                      </a:lnTo>
                      <a:cubicBezTo>
                        <a:pt x="19609" y="11973"/>
                        <a:pt x="19735" y="11972"/>
                        <a:pt x="19814" y="11926"/>
                      </a:cubicBezTo>
                      <a:lnTo>
                        <a:pt x="20561" y="11494"/>
                      </a:lnTo>
                      <a:cubicBezTo>
                        <a:pt x="20638" y="11449"/>
                        <a:pt x="20641" y="11377"/>
                        <a:pt x="20562" y="11331"/>
                      </a:cubicBezTo>
                      <a:lnTo>
                        <a:pt x="19592" y="10767"/>
                      </a:lnTo>
                      <a:cubicBezTo>
                        <a:pt x="19514" y="10721"/>
                        <a:pt x="19386" y="10721"/>
                        <a:pt x="19309" y="10767"/>
                      </a:cubicBezTo>
                      <a:close/>
                      <a:moveTo>
                        <a:pt x="19951" y="12005"/>
                      </a:moveTo>
                      <a:cubicBezTo>
                        <a:pt x="19871" y="12051"/>
                        <a:pt x="19871" y="12125"/>
                        <a:pt x="19948" y="12169"/>
                      </a:cubicBezTo>
                      <a:lnTo>
                        <a:pt x="20919" y="12733"/>
                      </a:lnTo>
                      <a:cubicBezTo>
                        <a:pt x="20997" y="12779"/>
                        <a:pt x="21125" y="12779"/>
                        <a:pt x="21203" y="12733"/>
                      </a:cubicBezTo>
                      <a:lnTo>
                        <a:pt x="21951" y="12301"/>
                      </a:lnTo>
                      <a:cubicBezTo>
                        <a:pt x="22028" y="12257"/>
                        <a:pt x="22029" y="12183"/>
                        <a:pt x="21951" y="12137"/>
                      </a:cubicBezTo>
                      <a:lnTo>
                        <a:pt x="20980" y="11574"/>
                      </a:lnTo>
                      <a:cubicBezTo>
                        <a:pt x="20902" y="11529"/>
                        <a:pt x="20776" y="11529"/>
                        <a:pt x="20698" y="11574"/>
                      </a:cubicBezTo>
                      <a:close/>
                      <a:moveTo>
                        <a:pt x="21341" y="12813"/>
                      </a:moveTo>
                      <a:cubicBezTo>
                        <a:pt x="21261" y="12859"/>
                        <a:pt x="21261" y="12932"/>
                        <a:pt x="21338" y="12977"/>
                      </a:cubicBezTo>
                      <a:lnTo>
                        <a:pt x="22309" y="13542"/>
                      </a:lnTo>
                      <a:cubicBezTo>
                        <a:pt x="22386" y="13587"/>
                        <a:pt x="22513" y="13587"/>
                        <a:pt x="22592" y="13540"/>
                      </a:cubicBezTo>
                      <a:lnTo>
                        <a:pt x="23340" y="13109"/>
                      </a:lnTo>
                      <a:cubicBezTo>
                        <a:pt x="23417" y="13064"/>
                        <a:pt x="23420" y="12991"/>
                        <a:pt x="23341" y="12945"/>
                      </a:cubicBezTo>
                      <a:lnTo>
                        <a:pt x="22370" y="12382"/>
                      </a:lnTo>
                      <a:cubicBezTo>
                        <a:pt x="22292" y="12336"/>
                        <a:pt x="22165" y="12336"/>
                        <a:pt x="22089" y="12382"/>
                      </a:cubicBezTo>
                      <a:close/>
                      <a:moveTo>
                        <a:pt x="22728" y="13620"/>
                      </a:moveTo>
                      <a:cubicBezTo>
                        <a:pt x="22648" y="13665"/>
                        <a:pt x="22648" y="13740"/>
                        <a:pt x="22727" y="13784"/>
                      </a:cubicBezTo>
                      <a:lnTo>
                        <a:pt x="23932" y="14485"/>
                      </a:lnTo>
                      <a:cubicBezTo>
                        <a:pt x="24010" y="14529"/>
                        <a:pt x="24138" y="14529"/>
                        <a:pt x="24216" y="14485"/>
                      </a:cubicBezTo>
                      <a:lnTo>
                        <a:pt x="24963" y="14053"/>
                      </a:lnTo>
                      <a:cubicBezTo>
                        <a:pt x="25041" y="14008"/>
                        <a:pt x="25042" y="13934"/>
                        <a:pt x="24964" y="13890"/>
                      </a:cubicBezTo>
                      <a:lnTo>
                        <a:pt x="23759" y="13189"/>
                      </a:lnTo>
                      <a:cubicBezTo>
                        <a:pt x="23680" y="13144"/>
                        <a:pt x="23554" y="13144"/>
                        <a:pt x="23476" y="13189"/>
                      </a:cubicBezTo>
                      <a:close/>
                      <a:moveTo>
                        <a:pt x="3533" y="3798"/>
                      </a:moveTo>
                      <a:cubicBezTo>
                        <a:pt x="3454" y="3844"/>
                        <a:pt x="3454" y="3918"/>
                        <a:pt x="3531" y="3962"/>
                      </a:cubicBezTo>
                      <a:lnTo>
                        <a:pt x="4581" y="4571"/>
                      </a:lnTo>
                      <a:cubicBezTo>
                        <a:pt x="4658" y="4618"/>
                        <a:pt x="4785" y="4618"/>
                        <a:pt x="4864" y="4572"/>
                      </a:cubicBezTo>
                      <a:lnTo>
                        <a:pt x="5611" y="4141"/>
                      </a:lnTo>
                      <a:cubicBezTo>
                        <a:pt x="5690" y="4094"/>
                        <a:pt x="5689" y="4022"/>
                        <a:pt x="5610" y="3976"/>
                      </a:cubicBezTo>
                      <a:lnTo>
                        <a:pt x="4563" y="3367"/>
                      </a:lnTo>
                      <a:cubicBezTo>
                        <a:pt x="4485" y="3322"/>
                        <a:pt x="4359" y="3322"/>
                        <a:pt x="4280" y="3367"/>
                      </a:cubicBezTo>
                      <a:close/>
                      <a:moveTo>
                        <a:pt x="5041" y="4669"/>
                      </a:moveTo>
                      <a:cubicBezTo>
                        <a:pt x="4965" y="4713"/>
                        <a:pt x="4964" y="4787"/>
                        <a:pt x="5041" y="4833"/>
                      </a:cubicBezTo>
                      <a:lnTo>
                        <a:pt x="6321" y="5576"/>
                      </a:lnTo>
                      <a:cubicBezTo>
                        <a:pt x="6398" y="5621"/>
                        <a:pt x="6525" y="5621"/>
                        <a:pt x="6604" y="5576"/>
                      </a:cubicBezTo>
                      <a:lnTo>
                        <a:pt x="7351" y="5144"/>
                      </a:lnTo>
                      <a:cubicBezTo>
                        <a:pt x="7431" y="5099"/>
                        <a:pt x="7431" y="5025"/>
                        <a:pt x="7353" y="4980"/>
                      </a:cubicBezTo>
                      <a:lnTo>
                        <a:pt x="6074" y="4236"/>
                      </a:lnTo>
                      <a:cubicBezTo>
                        <a:pt x="5996" y="4191"/>
                        <a:pt x="5869" y="4191"/>
                        <a:pt x="5789" y="4236"/>
                      </a:cubicBezTo>
                      <a:close/>
                      <a:moveTo>
                        <a:pt x="6755" y="5663"/>
                      </a:moveTo>
                      <a:cubicBezTo>
                        <a:pt x="6678" y="5709"/>
                        <a:pt x="6675" y="5782"/>
                        <a:pt x="6754" y="5827"/>
                      </a:cubicBezTo>
                      <a:lnTo>
                        <a:pt x="7723" y="6391"/>
                      </a:lnTo>
                      <a:cubicBezTo>
                        <a:pt x="7802" y="6437"/>
                        <a:pt x="7929" y="6436"/>
                        <a:pt x="8006" y="6391"/>
                      </a:cubicBezTo>
                      <a:lnTo>
                        <a:pt x="8753" y="5959"/>
                      </a:lnTo>
                      <a:cubicBezTo>
                        <a:pt x="8832" y="5913"/>
                        <a:pt x="8833" y="5841"/>
                        <a:pt x="8755" y="5795"/>
                      </a:cubicBezTo>
                      <a:lnTo>
                        <a:pt x="7786" y="5232"/>
                      </a:lnTo>
                      <a:cubicBezTo>
                        <a:pt x="7707" y="5186"/>
                        <a:pt x="7582" y="5187"/>
                        <a:pt x="7502" y="5233"/>
                      </a:cubicBezTo>
                      <a:close/>
                      <a:moveTo>
                        <a:pt x="8143" y="6470"/>
                      </a:moveTo>
                      <a:cubicBezTo>
                        <a:pt x="8065" y="6516"/>
                        <a:pt x="8065" y="6589"/>
                        <a:pt x="8143" y="6635"/>
                      </a:cubicBezTo>
                      <a:lnTo>
                        <a:pt x="9114" y="7199"/>
                      </a:lnTo>
                      <a:cubicBezTo>
                        <a:pt x="9191" y="7243"/>
                        <a:pt x="9318" y="7243"/>
                        <a:pt x="9396" y="7199"/>
                      </a:cubicBezTo>
                      <a:lnTo>
                        <a:pt x="10143" y="6767"/>
                      </a:lnTo>
                      <a:cubicBezTo>
                        <a:pt x="10221" y="6721"/>
                        <a:pt x="10223" y="6648"/>
                        <a:pt x="10145" y="6603"/>
                      </a:cubicBezTo>
                      <a:lnTo>
                        <a:pt x="9176" y="6039"/>
                      </a:lnTo>
                      <a:cubicBezTo>
                        <a:pt x="9097" y="5993"/>
                        <a:pt x="8969" y="5993"/>
                        <a:pt x="8890" y="6039"/>
                      </a:cubicBezTo>
                      <a:close/>
                      <a:moveTo>
                        <a:pt x="9532" y="7279"/>
                      </a:moveTo>
                      <a:cubicBezTo>
                        <a:pt x="9454" y="7324"/>
                        <a:pt x="9454" y="7397"/>
                        <a:pt x="9531" y="7441"/>
                      </a:cubicBezTo>
                      <a:lnTo>
                        <a:pt x="10501" y="8005"/>
                      </a:lnTo>
                      <a:cubicBezTo>
                        <a:pt x="10579" y="8051"/>
                        <a:pt x="10708" y="8051"/>
                        <a:pt x="10785" y="8006"/>
                      </a:cubicBezTo>
                      <a:lnTo>
                        <a:pt x="11532" y="7574"/>
                      </a:lnTo>
                      <a:cubicBezTo>
                        <a:pt x="11611" y="7529"/>
                        <a:pt x="11612" y="7455"/>
                        <a:pt x="11533" y="7409"/>
                      </a:cubicBezTo>
                      <a:lnTo>
                        <a:pt x="10564" y="6847"/>
                      </a:lnTo>
                      <a:cubicBezTo>
                        <a:pt x="10486" y="6801"/>
                        <a:pt x="10359" y="6801"/>
                        <a:pt x="10280" y="6847"/>
                      </a:cubicBezTo>
                      <a:close/>
                      <a:moveTo>
                        <a:pt x="10920" y="8085"/>
                      </a:moveTo>
                      <a:cubicBezTo>
                        <a:pt x="10843" y="8130"/>
                        <a:pt x="10843" y="8204"/>
                        <a:pt x="10920" y="8250"/>
                      </a:cubicBezTo>
                      <a:lnTo>
                        <a:pt x="11891" y="8813"/>
                      </a:lnTo>
                      <a:cubicBezTo>
                        <a:pt x="11968" y="8858"/>
                        <a:pt x="12095" y="8858"/>
                        <a:pt x="12173" y="8813"/>
                      </a:cubicBezTo>
                      <a:lnTo>
                        <a:pt x="12921" y="8382"/>
                      </a:lnTo>
                      <a:cubicBezTo>
                        <a:pt x="12999" y="8336"/>
                        <a:pt x="13000" y="8263"/>
                        <a:pt x="12923" y="8217"/>
                      </a:cubicBezTo>
                      <a:lnTo>
                        <a:pt x="11951" y="7653"/>
                      </a:lnTo>
                      <a:cubicBezTo>
                        <a:pt x="11874" y="7608"/>
                        <a:pt x="11747" y="7608"/>
                        <a:pt x="11668" y="7653"/>
                      </a:cubicBezTo>
                      <a:close/>
                      <a:moveTo>
                        <a:pt x="12311" y="8893"/>
                      </a:moveTo>
                      <a:cubicBezTo>
                        <a:pt x="12232" y="8938"/>
                        <a:pt x="12232" y="9012"/>
                        <a:pt x="12310" y="9056"/>
                      </a:cubicBezTo>
                      <a:lnTo>
                        <a:pt x="13280" y="9620"/>
                      </a:lnTo>
                      <a:cubicBezTo>
                        <a:pt x="13357" y="9665"/>
                        <a:pt x="13485" y="9665"/>
                        <a:pt x="13562" y="9620"/>
                      </a:cubicBezTo>
                      <a:lnTo>
                        <a:pt x="14310" y="9189"/>
                      </a:lnTo>
                      <a:cubicBezTo>
                        <a:pt x="14388" y="9144"/>
                        <a:pt x="14390" y="9069"/>
                        <a:pt x="14312" y="9024"/>
                      </a:cubicBezTo>
                      <a:lnTo>
                        <a:pt x="13341" y="8461"/>
                      </a:lnTo>
                      <a:cubicBezTo>
                        <a:pt x="13263" y="8416"/>
                        <a:pt x="13137" y="8416"/>
                        <a:pt x="13058" y="8462"/>
                      </a:cubicBezTo>
                      <a:close/>
                      <a:moveTo>
                        <a:pt x="13699" y="9700"/>
                      </a:moveTo>
                      <a:cubicBezTo>
                        <a:pt x="13622" y="9745"/>
                        <a:pt x="13620" y="9818"/>
                        <a:pt x="13698" y="9864"/>
                      </a:cubicBezTo>
                      <a:lnTo>
                        <a:pt x="14668" y="10427"/>
                      </a:lnTo>
                      <a:cubicBezTo>
                        <a:pt x="14746" y="10474"/>
                        <a:pt x="14873" y="10472"/>
                        <a:pt x="14951" y="10427"/>
                      </a:cubicBezTo>
                      <a:lnTo>
                        <a:pt x="15699" y="9996"/>
                      </a:lnTo>
                      <a:cubicBezTo>
                        <a:pt x="15777" y="9950"/>
                        <a:pt x="15778" y="9877"/>
                        <a:pt x="15701" y="9831"/>
                      </a:cubicBezTo>
                      <a:lnTo>
                        <a:pt x="14730" y="9267"/>
                      </a:lnTo>
                      <a:cubicBezTo>
                        <a:pt x="14652" y="9222"/>
                        <a:pt x="14525" y="9222"/>
                        <a:pt x="14447" y="9267"/>
                      </a:cubicBezTo>
                      <a:close/>
                      <a:moveTo>
                        <a:pt x="15091" y="10509"/>
                      </a:moveTo>
                      <a:cubicBezTo>
                        <a:pt x="15013" y="10553"/>
                        <a:pt x="15013" y="10628"/>
                        <a:pt x="15091" y="10674"/>
                      </a:cubicBezTo>
                      <a:lnTo>
                        <a:pt x="16060" y="11236"/>
                      </a:lnTo>
                      <a:cubicBezTo>
                        <a:pt x="16139" y="11282"/>
                        <a:pt x="16266" y="11282"/>
                        <a:pt x="16343" y="11236"/>
                      </a:cubicBezTo>
                      <a:lnTo>
                        <a:pt x="17091" y="10805"/>
                      </a:lnTo>
                      <a:cubicBezTo>
                        <a:pt x="17170" y="10760"/>
                        <a:pt x="17171" y="10686"/>
                        <a:pt x="17092" y="10642"/>
                      </a:cubicBezTo>
                      <a:lnTo>
                        <a:pt x="16123" y="10078"/>
                      </a:lnTo>
                      <a:cubicBezTo>
                        <a:pt x="16045" y="10032"/>
                        <a:pt x="15917" y="10032"/>
                        <a:pt x="15838" y="10078"/>
                      </a:cubicBezTo>
                      <a:close/>
                      <a:moveTo>
                        <a:pt x="16481" y="11316"/>
                      </a:moveTo>
                      <a:cubicBezTo>
                        <a:pt x="16403" y="11361"/>
                        <a:pt x="16402" y="11434"/>
                        <a:pt x="16478" y="11480"/>
                      </a:cubicBezTo>
                      <a:lnTo>
                        <a:pt x="17449" y="12043"/>
                      </a:lnTo>
                      <a:cubicBezTo>
                        <a:pt x="17527" y="12089"/>
                        <a:pt x="17654" y="12089"/>
                        <a:pt x="17732" y="12044"/>
                      </a:cubicBezTo>
                      <a:lnTo>
                        <a:pt x="18480" y="11612"/>
                      </a:lnTo>
                      <a:cubicBezTo>
                        <a:pt x="18559" y="11567"/>
                        <a:pt x="18559" y="11493"/>
                        <a:pt x="18482" y="11447"/>
                      </a:cubicBezTo>
                      <a:lnTo>
                        <a:pt x="17510" y="10884"/>
                      </a:lnTo>
                      <a:cubicBezTo>
                        <a:pt x="17433" y="10840"/>
                        <a:pt x="17306" y="10840"/>
                        <a:pt x="17227" y="10884"/>
                      </a:cubicBezTo>
                      <a:close/>
                      <a:moveTo>
                        <a:pt x="17870" y="12124"/>
                      </a:moveTo>
                      <a:cubicBezTo>
                        <a:pt x="17792" y="12168"/>
                        <a:pt x="17791" y="12242"/>
                        <a:pt x="17870" y="12288"/>
                      </a:cubicBezTo>
                      <a:lnTo>
                        <a:pt x="18839" y="12851"/>
                      </a:lnTo>
                      <a:cubicBezTo>
                        <a:pt x="18917" y="12896"/>
                        <a:pt x="19045" y="12896"/>
                        <a:pt x="19122" y="12851"/>
                      </a:cubicBezTo>
                      <a:lnTo>
                        <a:pt x="19870" y="12419"/>
                      </a:lnTo>
                      <a:cubicBezTo>
                        <a:pt x="19948" y="12374"/>
                        <a:pt x="19950" y="12300"/>
                        <a:pt x="19871" y="12255"/>
                      </a:cubicBezTo>
                      <a:lnTo>
                        <a:pt x="18902" y="11692"/>
                      </a:lnTo>
                      <a:cubicBezTo>
                        <a:pt x="18823" y="11646"/>
                        <a:pt x="18697" y="11646"/>
                        <a:pt x="18618" y="11692"/>
                      </a:cubicBezTo>
                      <a:close/>
                      <a:moveTo>
                        <a:pt x="19257" y="12930"/>
                      </a:moveTo>
                      <a:cubicBezTo>
                        <a:pt x="19180" y="12975"/>
                        <a:pt x="19180" y="13048"/>
                        <a:pt x="19257" y="13094"/>
                      </a:cubicBezTo>
                      <a:lnTo>
                        <a:pt x="20229" y="13658"/>
                      </a:lnTo>
                      <a:cubicBezTo>
                        <a:pt x="20305" y="13703"/>
                        <a:pt x="20433" y="13703"/>
                        <a:pt x="20511" y="13658"/>
                      </a:cubicBezTo>
                      <a:lnTo>
                        <a:pt x="21259" y="13227"/>
                      </a:lnTo>
                      <a:cubicBezTo>
                        <a:pt x="21337" y="13181"/>
                        <a:pt x="21337" y="13107"/>
                        <a:pt x="21261" y="13062"/>
                      </a:cubicBezTo>
                      <a:lnTo>
                        <a:pt x="20291" y="12498"/>
                      </a:lnTo>
                      <a:cubicBezTo>
                        <a:pt x="20212" y="12452"/>
                        <a:pt x="20085" y="12452"/>
                        <a:pt x="20006" y="12498"/>
                      </a:cubicBezTo>
                      <a:close/>
                      <a:moveTo>
                        <a:pt x="20667" y="13749"/>
                      </a:moveTo>
                      <a:cubicBezTo>
                        <a:pt x="20591" y="13794"/>
                        <a:pt x="20589" y="13867"/>
                        <a:pt x="20667" y="13913"/>
                      </a:cubicBezTo>
                      <a:lnTo>
                        <a:pt x="22789" y="15145"/>
                      </a:lnTo>
                      <a:cubicBezTo>
                        <a:pt x="22865" y="15190"/>
                        <a:pt x="22994" y="15190"/>
                        <a:pt x="23072" y="15145"/>
                      </a:cubicBezTo>
                      <a:lnTo>
                        <a:pt x="23819" y="14713"/>
                      </a:lnTo>
                      <a:cubicBezTo>
                        <a:pt x="23897" y="14669"/>
                        <a:pt x="23897" y="14595"/>
                        <a:pt x="23821" y="14549"/>
                      </a:cubicBezTo>
                      <a:lnTo>
                        <a:pt x="21699" y="13316"/>
                      </a:lnTo>
                      <a:cubicBezTo>
                        <a:pt x="21620" y="13272"/>
                        <a:pt x="21495" y="13273"/>
                        <a:pt x="21416" y="13317"/>
                      </a:cubicBezTo>
                      <a:close/>
                      <a:moveTo>
                        <a:pt x="80" y="4455"/>
                      </a:moveTo>
                      <a:cubicBezTo>
                        <a:pt x="1" y="4501"/>
                        <a:pt x="0" y="4574"/>
                        <a:pt x="78" y="4619"/>
                      </a:cubicBezTo>
                      <a:lnTo>
                        <a:pt x="812" y="5046"/>
                      </a:lnTo>
                      <a:cubicBezTo>
                        <a:pt x="891" y="5091"/>
                        <a:pt x="1017" y="5091"/>
                        <a:pt x="1096" y="5045"/>
                      </a:cubicBezTo>
                      <a:lnTo>
                        <a:pt x="2991" y="3952"/>
                      </a:lnTo>
                      <a:cubicBezTo>
                        <a:pt x="3070" y="3906"/>
                        <a:pt x="3071" y="3832"/>
                        <a:pt x="2993" y="3788"/>
                      </a:cubicBezTo>
                      <a:lnTo>
                        <a:pt x="2259" y="3360"/>
                      </a:lnTo>
                      <a:cubicBezTo>
                        <a:pt x="2180" y="3315"/>
                        <a:pt x="2054" y="3316"/>
                        <a:pt x="1974" y="3361"/>
                      </a:cubicBezTo>
                      <a:close/>
                      <a:moveTo>
                        <a:pt x="2354" y="4446"/>
                      </a:moveTo>
                      <a:cubicBezTo>
                        <a:pt x="2275" y="4491"/>
                        <a:pt x="2274" y="4564"/>
                        <a:pt x="2352" y="4610"/>
                      </a:cubicBezTo>
                      <a:lnTo>
                        <a:pt x="3458" y="5253"/>
                      </a:lnTo>
                      <a:cubicBezTo>
                        <a:pt x="3537" y="5299"/>
                        <a:pt x="3663" y="5299"/>
                        <a:pt x="3741" y="5253"/>
                      </a:cubicBezTo>
                      <a:lnTo>
                        <a:pt x="4490" y="4823"/>
                      </a:lnTo>
                      <a:cubicBezTo>
                        <a:pt x="4569" y="4777"/>
                        <a:pt x="4569" y="4703"/>
                        <a:pt x="4490" y="4657"/>
                      </a:cubicBezTo>
                      <a:lnTo>
                        <a:pt x="3384" y="4014"/>
                      </a:lnTo>
                      <a:cubicBezTo>
                        <a:pt x="3305" y="3969"/>
                        <a:pt x="3178" y="3970"/>
                        <a:pt x="3101" y="4014"/>
                      </a:cubicBezTo>
                      <a:close/>
                      <a:moveTo>
                        <a:pt x="3884" y="5337"/>
                      </a:moveTo>
                      <a:cubicBezTo>
                        <a:pt x="3806" y="5382"/>
                        <a:pt x="3806" y="5455"/>
                        <a:pt x="3884" y="5501"/>
                      </a:cubicBezTo>
                      <a:lnTo>
                        <a:pt x="4432" y="5820"/>
                      </a:lnTo>
                      <a:cubicBezTo>
                        <a:pt x="4509" y="5865"/>
                        <a:pt x="4637" y="5865"/>
                        <a:pt x="4715" y="5821"/>
                      </a:cubicBezTo>
                      <a:lnTo>
                        <a:pt x="5464" y="5388"/>
                      </a:lnTo>
                      <a:cubicBezTo>
                        <a:pt x="5542" y="5343"/>
                        <a:pt x="5542" y="5269"/>
                        <a:pt x="5464" y="5224"/>
                      </a:cubicBezTo>
                      <a:lnTo>
                        <a:pt x="4916" y="4905"/>
                      </a:lnTo>
                      <a:cubicBezTo>
                        <a:pt x="4838" y="4860"/>
                        <a:pt x="4710" y="4860"/>
                        <a:pt x="4632" y="4905"/>
                      </a:cubicBezTo>
                      <a:close/>
                      <a:moveTo>
                        <a:pt x="4899" y="5926"/>
                      </a:moveTo>
                      <a:cubicBezTo>
                        <a:pt x="4821" y="5971"/>
                        <a:pt x="4820" y="6044"/>
                        <a:pt x="4898" y="6090"/>
                      </a:cubicBezTo>
                      <a:lnTo>
                        <a:pt x="5472" y="6423"/>
                      </a:lnTo>
                      <a:cubicBezTo>
                        <a:pt x="5550" y="6469"/>
                        <a:pt x="5677" y="6469"/>
                        <a:pt x="5755" y="6423"/>
                      </a:cubicBezTo>
                      <a:lnTo>
                        <a:pt x="6503" y="5992"/>
                      </a:lnTo>
                      <a:cubicBezTo>
                        <a:pt x="6582" y="5946"/>
                        <a:pt x="6582" y="5872"/>
                        <a:pt x="6504" y="5827"/>
                      </a:cubicBezTo>
                      <a:lnTo>
                        <a:pt x="5930" y="5494"/>
                      </a:lnTo>
                      <a:cubicBezTo>
                        <a:pt x="5852" y="5449"/>
                        <a:pt x="5725" y="5450"/>
                        <a:pt x="5647" y="5495"/>
                      </a:cubicBezTo>
                      <a:close/>
                      <a:moveTo>
                        <a:pt x="5911" y="6515"/>
                      </a:moveTo>
                      <a:cubicBezTo>
                        <a:pt x="5834" y="6560"/>
                        <a:pt x="5834" y="6634"/>
                        <a:pt x="5910" y="6678"/>
                      </a:cubicBezTo>
                      <a:lnTo>
                        <a:pt x="7501" y="7602"/>
                      </a:lnTo>
                      <a:cubicBezTo>
                        <a:pt x="7579" y="7648"/>
                        <a:pt x="7706" y="7648"/>
                        <a:pt x="7784" y="7602"/>
                      </a:cubicBezTo>
                      <a:lnTo>
                        <a:pt x="8532" y="7171"/>
                      </a:lnTo>
                      <a:cubicBezTo>
                        <a:pt x="8611" y="7125"/>
                        <a:pt x="8612" y="7051"/>
                        <a:pt x="8532" y="7006"/>
                      </a:cubicBezTo>
                      <a:lnTo>
                        <a:pt x="6942" y="6082"/>
                      </a:lnTo>
                      <a:cubicBezTo>
                        <a:pt x="6866" y="6037"/>
                        <a:pt x="6737" y="6037"/>
                        <a:pt x="6659" y="6083"/>
                      </a:cubicBezTo>
                      <a:close/>
                      <a:moveTo>
                        <a:pt x="7921" y="7683"/>
                      </a:moveTo>
                      <a:cubicBezTo>
                        <a:pt x="7844" y="7727"/>
                        <a:pt x="7843" y="7801"/>
                        <a:pt x="7920" y="7847"/>
                      </a:cubicBezTo>
                      <a:lnTo>
                        <a:pt x="8890" y="8409"/>
                      </a:lnTo>
                      <a:cubicBezTo>
                        <a:pt x="8968" y="8455"/>
                        <a:pt x="9096" y="8454"/>
                        <a:pt x="9172" y="8409"/>
                      </a:cubicBezTo>
                      <a:lnTo>
                        <a:pt x="9920" y="7979"/>
                      </a:lnTo>
                      <a:cubicBezTo>
                        <a:pt x="9999" y="7933"/>
                        <a:pt x="10000" y="7858"/>
                        <a:pt x="9923" y="7815"/>
                      </a:cubicBezTo>
                      <a:lnTo>
                        <a:pt x="8952" y="7252"/>
                      </a:lnTo>
                      <a:cubicBezTo>
                        <a:pt x="8875" y="7206"/>
                        <a:pt x="8748" y="7207"/>
                        <a:pt x="8669" y="7252"/>
                      </a:cubicBezTo>
                      <a:close/>
                      <a:moveTo>
                        <a:pt x="9309" y="8488"/>
                      </a:moveTo>
                      <a:cubicBezTo>
                        <a:pt x="9232" y="8534"/>
                        <a:pt x="9231" y="8608"/>
                        <a:pt x="9309" y="8654"/>
                      </a:cubicBezTo>
                      <a:lnTo>
                        <a:pt x="10279" y="9217"/>
                      </a:lnTo>
                      <a:cubicBezTo>
                        <a:pt x="10357" y="9262"/>
                        <a:pt x="10484" y="9262"/>
                        <a:pt x="10561" y="9217"/>
                      </a:cubicBezTo>
                      <a:lnTo>
                        <a:pt x="11309" y="8785"/>
                      </a:lnTo>
                      <a:cubicBezTo>
                        <a:pt x="11388" y="8740"/>
                        <a:pt x="11389" y="8666"/>
                        <a:pt x="11311" y="8621"/>
                      </a:cubicBezTo>
                      <a:lnTo>
                        <a:pt x="10341" y="8057"/>
                      </a:lnTo>
                      <a:cubicBezTo>
                        <a:pt x="10262" y="8013"/>
                        <a:pt x="10135" y="8013"/>
                        <a:pt x="10057" y="8057"/>
                      </a:cubicBezTo>
                      <a:close/>
                      <a:moveTo>
                        <a:pt x="10699" y="9297"/>
                      </a:moveTo>
                      <a:cubicBezTo>
                        <a:pt x="10622" y="9341"/>
                        <a:pt x="10620" y="9416"/>
                        <a:pt x="10698" y="9461"/>
                      </a:cubicBezTo>
                      <a:lnTo>
                        <a:pt x="11668" y="10023"/>
                      </a:lnTo>
                      <a:cubicBezTo>
                        <a:pt x="11746" y="10069"/>
                        <a:pt x="11874" y="10069"/>
                        <a:pt x="11951" y="10026"/>
                      </a:cubicBezTo>
                      <a:lnTo>
                        <a:pt x="12699" y="9594"/>
                      </a:lnTo>
                      <a:cubicBezTo>
                        <a:pt x="12779" y="9548"/>
                        <a:pt x="12779" y="9473"/>
                        <a:pt x="12700" y="9429"/>
                      </a:cubicBezTo>
                      <a:lnTo>
                        <a:pt x="11730" y="8865"/>
                      </a:lnTo>
                      <a:cubicBezTo>
                        <a:pt x="11652" y="8820"/>
                        <a:pt x="11525" y="8820"/>
                        <a:pt x="11446" y="8866"/>
                      </a:cubicBezTo>
                      <a:close/>
                      <a:moveTo>
                        <a:pt x="12088" y="10104"/>
                      </a:moveTo>
                      <a:cubicBezTo>
                        <a:pt x="12011" y="10149"/>
                        <a:pt x="12009" y="10222"/>
                        <a:pt x="12088" y="10267"/>
                      </a:cubicBezTo>
                      <a:lnTo>
                        <a:pt x="13057" y="10831"/>
                      </a:lnTo>
                      <a:cubicBezTo>
                        <a:pt x="13136" y="10877"/>
                        <a:pt x="13262" y="10876"/>
                        <a:pt x="13340" y="10831"/>
                      </a:cubicBezTo>
                      <a:lnTo>
                        <a:pt x="14087" y="10400"/>
                      </a:lnTo>
                      <a:cubicBezTo>
                        <a:pt x="14167" y="10354"/>
                        <a:pt x="14168" y="10281"/>
                        <a:pt x="14089" y="10235"/>
                      </a:cubicBezTo>
                      <a:lnTo>
                        <a:pt x="13119" y="9672"/>
                      </a:lnTo>
                      <a:cubicBezTo>
                        <a:pt x="13041" y="9627"/>
                        <a:pt x="12914" y="9627"/>
                        <a:pt x="12836" y="9672"/>
                      </a:cubicBezTo>
                      <a:close/>
                      <a:moveTo>
                        <a:pt x="13480" y="10914"/>
                      </a:moveTo>
                      <a:cubicBezTo>
                        <a:pt x="13403" y="10958"/>
                        <a:pt x="13402" y="11032"/>
                        <a:pt x="13480" y="11077"/>
                      </a:cubicBezTo>
                      <a:lnTo>
                        <a:pt x="14450" y="11642"/>
                      </a:lnTo>
                      <a:cubicBezTo>
                        <a:pt x="14527" y="11686"/>
                        <a:pt x="14655" y="11686"/>
                        <a:pt x="14733" y="11642"/>
                      </a:cubicBezTo>
                      <a:lnTo>
                        <a:pt x="15480" y="11210"/>
                      </a:lnTo>
                      <a:cubicBezTo>
                        <a:pt x="15559" y="11164"/>
                        <a:pt x="15560" y="11090"/>
                        <a:pt x="15483" y="11045"/>
                      </a:cubicBezTo>
                      <a:lnTo>
                        <a:pt x="14512" y="10482"/>
                      </a:lnTo>
                      <a:cubicBezTo>
                        <a:pt x="14434" y="10436"/>
                        <a:pt x="14306" y="10436"/>
                        <a:pt x="14228" y="10482"/>
                      </a:cubicBezTo>
                      <a:close/>
                      <a:moveTo>
                        <a:pt x="14869" y="11720"/>
                      </a:moveTo>
                      <a:cubicBezTo>
                        <a:pt x="14792" y="11765"/>
                        <a:pt x="14789" y="11839"/>
                        <a:pt x="14869" y="11884"/>
                      </a:cubicBezTo>
                      <a:lnTo>
                        <a:pt x="15838" y="12447"/>
                      </a:lnTo>
                      <a:cubicBezTo>
                        <a:pt x="15916" y="12493"/>
                        <a:pt x="16042" y="12493"/>
                        <a:pt x="16120" y="12447"/>
                      </a:cubicBezTo>
                      <a:lnTo>
                        <a:pt x="16868" y="12015"/>
                      </a:lnTo>
                      <a:cubicBezTo>
                        <a:pt x="16947" y="11970"/>
                        <a:pt x="16949" y="11897"/>
                        <a:pt x="16870" y="11852"/>
                      </a:cubicBezTo>
                      <a:lnTo>
                        <a:pt x="15900" y="11287"/>
                      </a:lnTo>
                      <a:cubicBezTo>
                        <a:pt x="15822" y="11243"/>
                        <a:pt x="15695" y="11243"/>
                        <a:pt x="15617" y="11288"/>
                      </a:cubicBezTo>
                      <a:close/>
                      <a:moveTo>
                        <a:pt x="16257" y="12528"/>
                      </a:moveTo>
                      <a:cubicBezTo>
                        <a:pt x="16181" y="12573"/>
                        <a:pt x="16179" y="12646"/>
                        <a:pt x="16258" y="12691"/>
                      </a:cubicBezTo>
                      <a:lnTo>
                        <a:pt x="17227" y="13256"/>
                      </a:lnTo>
                      <a:cubicBezTo>
                        <a:pt x="17306" y="13301"/>
                        <a:pt x="17433" y="13300"/>
                        <a:pt x="17509" y="13256"/>
                      </a:cubicBezTo>
                      <a:lnTo>
                        <a:pt x="18258" y="12824"/>
                      </a:lnTo>
                      <a:cubicBezTo>
                        <a:pt x="18337" y="12778"/>
                        <a:pt x="18338" y="12705"/>
                        <a:pt x="18259" y="12659"/>
                      </a:cubicBezTo>
                      <a:lnTo>
                        <a:pt x="17290" y="12096"/>
                      </a:lnTo>
                      <a:cubicBezTo>
                        <a:pt x="17211" y="12050"/>
                        <a:pt x="17084" y="12050"/>
                        <a:pt x="17005" y="12096"/>
                      </a:cubicBezTo>
                      <a:close/>
                      <a:moveTo>
                        <a:pt x="17647" y="13334"/>
                      </a:moveTo>
                      <a:cubicBezTo>
                        <a:pt x="17569" y="13379"/>
                        <a:pt x="17569" y="13454"/>
                        <a:pt x="17646" y="13498"/>
                      </a:cubicBezTo>
                      <a:lnTo>
                        <a:pt x="18616" y="14062"/>
                      </a:lnTo>
                      <a:cubicBezTo>
                        <a:pt x="18694" y="14108"/>
                        <a:pt x="18821" y="14108"/>
                        <a:pt x="18899" y="14062"/>
                      </a:cubicBezTo>
                      <a:lnTo>
                        <a:pt x="19647" y="13630"/>
                      </a:lnTo>
                      <a:cubicBezTo>
                        <a:pt x="19726" y="13586"/>
                        <a:pt x="19726" y="13511"/>
                        <a:pt x="19649" y="13466"/>
                      </a:cubicBezTo>
                      <a:lnTo>
                        <a:pt x="18678" y="12902"/>
                      </a:lnTo>
                      <a:cubicBezTo>
                        <a:pt x="18600" y="12857"/>
                        <a:pt x="18473" y="12857"/>
                        <a:pt x="18395" y="12902"/>
                      </a:cubicBezTo>
                      <a:close/>
                      <a:moveTo>
                        <a:pt x="19037" y="14142"/>
                      </a:moveTo>
                      <a:cubicBezTo>
                        <a:pt x="18960" y="14188"/>
                        <a:pt x="18957" y="14260"/>
                        <a:pt x="19037" y="14306"/>
                      </a:cubicBezTo>
                      <a:lnTo>
                        <a:pt x="20006" y="14871"/>
                      </a:lnTo>
                      <a:cubicBezTo>
                        <a:pt x="20085" y="14914"/>
                        <a:pt x="20212" y="14914"/>
                        <a:pt x="20288" y="14871"/>
                      </a:cubicBezTo>
                      <a:lnTo>
                        <a:pt x="21036" y="14438"/>
                      </a:lnTo>
                      <a:cubicBezTo>
                        <a:pt x="21115" y="14392"/>
                        <a:pt x="21116" y="14319"/>
                        <a:pt x="21038" y="14274"/>
                      </a:cubicBezTo>
                      <a:lnTo>
                        <a:pt x="20068" y="13710"/>
                      </a:lnTo>
                      <a:cubicBezTo>
                        <a:pt x="19990" y="13664"/>
                        <a:pt x="19864" y="13665"/>
                        <a:pt x="19785" y="13710"/>
                      </a:cubicBezTo>
                      <a:close/>
                      <a:moveTo>
                        <a:pt x="20426" y="14949"/>
                      </a:moveTo>
                      <a:cubicBezTo>
                        <a:pt x="20348" y="14994"/>
                        <a:pt x="20347" y="15068"/>
                        <a:pt x="20426" y="15113"/>
                      </a:cubicBezTo>
                      <a:lnTo>
                        <a:pt x="21395" y="15677"/>
                      </a:lnTo>
                      <a:cubicBezTo>
                        <a:pt x="21473" y="15722"/>
                        <a:pt x="21600" y="15722"/>
                        <a:pt x="21678" y="15677"/>
                      </a:cubicBezTo>
                      <a:lnTo>
                        <a:pt x="22426" y="15245"/>
                      </a:lnTo>
                      <a:cubicBezTo>
                        <a:pt x="22503" y="15201"/>
                        <a:pt x="22505" y="15126"/>
                        <a:pt x="22427" y="15081"/>
                      </a:cubicBezTo>
                      <a:lnTo>
                        <a:pt x="21457" y="14518"/>
                      </a:lnTo>
                      <a:cubicBezTo>
                        <a:pt x="21379" y="14473"/>
                        <a:pt x="21252" y="14473"/>
                        <a:pt x="21174" y="14518"/>
                      </a:cubicBezTo>
                      <a:close/>
                      <a:moveTo>
                        <a:pt x="1658" y="5373"/>
                      </a:moveTo>
                      <a:cubicBezTo>
                        <a:pt x="1579" y="5418"/>
                        <a:pt x="1578" y="5491"/>
                        <a:pt x="1657" y="5537"/>
                      </a:cubicBezTo>
                      <a:lnTo>
                        <a:pt x="2626" y="6100"/>
                      </a:lnTo>
                      <a:cubicBezTo>
                        <a:pt x="2704" y="6146"/>
                        <a:pt x="2830" y="6145"/>
                        <a:pt x="2909" y="6100"/>
                      </a:cubicBezTo>
                      <a:lnTo>
                        <a:pt x="3658" y="5668"/>
                      </a:lnTo>
                      <a:cubicBezTo>
                        <a:pt x="3735" y="5624"/>
                        <a:pt x="3738" y="5550"/>
                        <a:pt x="3658" y="5505"/>
                      </a:cubicBezTo>
                      <a:lnTo>
                        <a:pt x="2688" y="4941"/>
                      </a:lnTo>
                      <a:cubicBezTo>
                        <a:pt x="2609" y="4895"/>
                        <a:pt x="2482" y="4896"/>
                        <a:pt x="2406" y="4941"/>
                      </a:cubicBezTo>
                      <a:close/>
                      <a:moveTo>
                        <a:pt x="3046" y="6179"/>
                      </a:moveTo>
                      <a:cubicBezTo>
                        <a:pt x="2968" y="6225"/>
                        <a:pt x="2967" y="6299"/>
                        <a:pt x="3045" y="6343"/>
                      </a:cubicBezTo>
                      <a:lnTo>
                        <a:pt x="4014" y="6907"/>
                      </a:lnTo>
                      <a:cubicBezTo>
                        <a:pt x="4092" y="6952"/>
                        <a:pt x="4220" y="6952"/>
                        <a:pt x="4299" y="6906"/>
                      </a:cubicBezTo>
                      <a:lnTo>
                        <a:pt x="5045" y="6475"/>
                      </a:lnTo>
                      <a:cubicBezTo>
                        <a:pt x="5123" y="6431"/>
                        <a:pt x="5123" y="6356"/>
                        <a:pt x="5047" y="6311"/>
                      </a:cubicBezTo>
                      <a:lnTo>
                        <a:pt x="4077" y="5749"/>
                      </a:lnTo>
                      <a:cubicBezTo>
                        <a:pt x="3999" y="5704"/>
                        <a:pt x="3871" y="5704"/>
                        <a:pt x="3793" y="5748"/>
                      </a:cubicBezTo>
                      <a:close/>
                      <a:moveTo>
                        <a:pt x="4450" y="6994"/>
                      </a:moveTo>
                      <a:cubicBezTo>
                        <a:pt x="4370" y="7040"/>
                        <a:pt x="4369" y="7114"/>
                        <a:pt x="4448" y="7158"/>
                      </a:cubicBezTo>
                      <a:lnTo>
                        <a:pt x="5418" y="7723"/>
                      </a:lnTo>
                      <a:cubicBezTo>
                        <a:pt x="5497" y="7768"/>
                        <a:pt x="5622" y="7767"/>
                        <a:pt x="5702" y="7722"/>
                      </a:cubicBezTo>
                      <a:lnTo>
                        <a:pt x="6448" y="7291"/>
                      </a:lnTo>
                      <a:cubicBezTo>
                        <a:pt x="6525" y="7246"/>
                        <a:pt x="6528" y="7173"/>
                        <a:pt x="6450" y="7127"/>
                      </a:cubicBezTo>
                      <a:lnTo>
                        <a:pt x="5478" y="6564"/>
                      </a:lnTo>
                      <a:cubicBezTo>
                        <a:pt x="5401" y="6519"/>
                        <a:pt x="5274" y="6519"/>
                        <a:pt x="5197" y="6564"/>
                      </a:cubicBezTo>
                      <a:close/>
                      <a:moveTo>
                        <a:pt x="5837" y="7801"/>
                      </a:moveTo>
                      <a:cubicBezTo>
                        <a:pt x="5759" y="7847"/>
                        <a:pt x="5758" y="7920"/>
                        <a:pt x="5837" y="7966"/>
                      </a:cubicBezTo>
                      <a:lnTo>
                        <a:pt x="6806" y="8530"/>
                      </a:lnTo>
                      <a:cubicBezTo>
                        <a:pt x="6884" y="8574"/>
                        <a:pt x="7011" y="8574"/>
                        <a:pt x="7090" y="8530"/>
                      </a:cubicBezTo>
                      <a:lnTo>
                        <a:pt x="7838" y="8097"/>
                      </a:lnTo>
                      <a:cubicBezTo>
                        <a:pt x="7916" y="8052"/>
                        <a:pt x="7916" y="7979"/>
                        <a:pt x="7838" y="7934"/>
                      </a:cubicBezTo>
                      <a:lnTo>
                        <a:pt x="6868" y="7370"/>
                      </a:lnTo>
                      <a:cubicBezTo>
                        <a:pt x="6791" y="7325"/>
                        <a:pt x="6664" y="7325"/>
                        <a:pt x="6585" y="7370"/>
                      </a:cubicBezTo>
                      <a:close/>
                      <a:moveTo>
                        <a:pt x="7228" y="8609"/>
                      </a:moveTo>
                      <a:cubicBezTo>
                        <a:pt x="7148" y="8654"/>
                        <a:pt x="7148" y="8728"/>
                        <a:pt x="7225" y="8773"/>
                      </a:cubicBezTo>
                      <a:lnTo>
                        <a:pt x="13755" y="12568"/>
                      </a:lnTo>
                      <a:cubicBezTo>
                        <a:pt x="13834" y="12613"/>
                        <a:pt x="13960" y="12612"/>
                        <a:pt x="14038" y="12568"/>
                      </a:cubicBezTo>
                      <a:lnTo>
                        <a:pt x="14786" y="12136"/>
                      </a:lnTo>
                      <a:cubicBezTo>
                        <a:pt x="14864" y="12091"/>
                        <a:pt x="14866" y="12017"/>
                        <a:pt x="14788" y="11973"/>
                      </a:cubicBezTo>
                      <a:lnTo>
                        <a:pt x="8257" y="8178"/>
                      </a:lnTo>
                      <a:cubicBezTo>
                        <a:pt x="8179" y="8133"/>
                        <a:pt x="8052" y="8133"/>
                        <a:pt x="7974" y="8178"/>
                      </a:cubicBezTo>
                      <a:close/>
                      <a:moveTo>
                        <a:pt x="14175" y="12646"/>
                      </a:moveTo>
                      <a:cubicBezTo>
                        <a:pt x="14096" y="12692"/>
                        <a:pt x="14096" y="12766"/>
                        <a:pt x="14173" y="12811"/>
                      </a:cubicBezTo>
                      <a:lnTo>
                        <a:pt x="15143" y="13375"/>
                      </a:lnTo>
                      <a:cubicBezTo>
                        <a:pt x="15221" y="13420"/>
                        <a:pt x="15349" y="13420"/>
                        <a:pt x="15427" y="13375"/>
                      </a:cubicBezTo>
                      <a:lnTo>
                        <a:pt x="16175" y="12944"/>
                      </a:lnTo>
                      <a:cubicBezTo>
                        <a:pt x="16253" y="12899"/>
                        <a:pt x="16253" y="12824"/>
                        <a:pt x="16175" y="12779"/>
                      </a:cubicBezTo>
                      <a:lnTo>
                        <a:pt x="15205" y="12215"/>
                      </a:lnTo>
                      <a:cubicBezTo>
                        <a:pt x="15128" y="12170"/>
                        <a:pt x="15001" y="12170"/>
                        <a:pt x="14922" y="12215"/>
                      </a:cubicBezTo>
                      <a:close/>
                      <a:moveTo>
                        <a:pt x="15565" y="13455"/>
                      </a:moveTo>
                      <a:cubicBezTo>
                        <a:pt x="15486" y="13500"/>
                        <a:pt x="15485" y="13573"/>
                        <a:pt x="15562" y="13618"/>
                      </a:cubicBezTo>
                      <a:lnTo>
                        <a:pt x="16533" y="14182"/>
                      </a:lnTo>
                      <a:cubicBezTo>
                        <a:pt x="16611" y="14228"/>
                        <a:pt x="16738" y="14227"/>
                        <a:pt x="16817" y="14182"/>
                      </a:cubicBezTo>
                      <a:lnTo>
                        <a:pt x="17565" y="13750"/>
                      </a:lnTo>
                      <a:cubicBezTo>
                        <a:pt x="17642" y="13705"/>
                        <a:pt x="17642" y="13632"/>
                        <a:pt x="17565" y="13587"/>
                      </a:cubicBezTo>
                      <a:lnTo>
                        <a:pt x="16593" y="13023"/>
                      </a:lnTo>
                      <a:cubicBezTo>
                        <a:pt x="16516" y="12977"/>
                        <a:pt x="16389" y="12978"/>
                        <a:pt x="16311" y="13023"/>
                      </a:cubicBezTo>
                      <a:close/>
                      <a:moveTo>
                        <a:pt x="16953" y="14261"/>
                      </a:moveTo>
                      <a:cubicBezTo>
                        <a:pt x="16874" y="14306"/>
                        <a:pt x="16874" y="14380"/>
                        <a:pt x="16953" y="14426"/>
                      </a:cubicBezTo>
                      <a:lnTo>
                        <a:pt x="17922" y="14990"/>
                      </a:lnTo>
                      <a:cubicBezTo>
                        <a:pt x="18000" y="15035"/>
                        <a:pt x="18126" y="15035"/>
                        <a:pt x="18205" y="14988"/>
                      </a:cubicBezTo>
                      <a:lnTo>
                        <a:pt x="18953" y="14557"/>
                      </a:lnTo>
                      <a:cubicBezTo>
                        <a:pt x="19031" y="14512"/>
                        <a:pt x="19031" y="14439"/>
                        <a:pt x="18954" y="14393"/>
                      </a:cubicBezTo>
                      <a:lnTo>
                        <a:pt x="17984" y="13830"/>
                      </a:lnTo>
                      <a:cubicBezTo>
                        <a:pt x="17906" y="13784"/>
                        <a:pt x="17779" y="13784"/>
                        <a:pt x="17701" y="13830"/>
                      </a:cubicBezTo>
                      <a:close/>
                      <a:moveTo>
                        <a:pt x="18342" y="15069"/>
                      </a:moveTo>
                      <a:cubicBezTo>
                        <a:pt x="18264" y="15114"/>
                        <a:pt x="18264" y="15189"/>
                        <a:pt x="18340" y="15232"/>
                      </a:cubicBezTo>
                      <a:lnTo>
                        <a:pt x="19311" y="15796"/>
                      </a:lnTo>
                      <a:cubicBezTo>
                        <a:pt x="19389" y="15842"/>
                        <a:pt x="19516" y="15842"/>
                        <a:pt x="19595" y="15796"/>
                      </a:cubicBezTo>
                      <a:lnTo>
                        <a:pt x="20343" y="15365"/>
                      </a:lnTo>
                      <a:cubicBezTo>
                        <a:pt x="20420" y="15320"/>
                        <a:pt x="20420" y="15246"/>
                        <a:pt x="20343" y="15201"/>
                      </a:cubicBezTo>
                      <a:lnTo>
                        <a:pt x="19372" y="14637"/>
                      </a:lnTo>
                      <a:cubicBezTo>
                        <a:pt x="19296" y="14592"/>
                        <a:pt x="19168" y="14592"/>
                        <a:pt x="19090" y="14637"/>
                      </a:cubicBezTo>
                      <a:close/>
                      <a:moveTo>
                        <a:pt x="19731" y="15875"/>
                      </a:moveTo>
                      <a:cubicBezTo>
                        <a:pt x="19652" y="15921"/>
                        <a:pt x="19651" y="15995"/>
                        <a:pt x="19731" y="16040"/>
                      </a:cubicBezTo>
                      <a:lnTo>
                        <a:pt x="20483" y="16477"/>
                      </a:lnTo>
                      <a:cubicBezTo>
                        <a:pt x="20559" y="16522"/>
                        <a:pt x="20687" y="16522"/>
                        <a:pt x="20766" y="16477"/>
                      </a:cubicBezTo>
                      <a:lnTo>
                        <a:pt x="21513" y="16045"/>
                      </a:lnTo>
                      <a:cubicBezTo>
                        <a:pt x="21591" y="16001"/>
                        <a:pt x="21592" y="15926"/>
                        <a:pt x="21514" y="15883"/>
                      </a:cubicBezTo>
                      <a:lnTo>
                        <a:pt x="20762" y="15444"/>
                      </a:lnTo>
                      <a:cubicBezTo>
                        <a:pt x="20683" y="15398"/>
                        <a:pt x="20555" y="15398"/>
                        <a:pt x="20478" y="15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11372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86274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0"/>
                <p:cNvSpPr/>
                <p:nvPr/>
              </p:nvSpPr>
              <p:spPr>
                <a:xfrm>
                  <a:off x="4129975" y="2963975"/>
                  <a:ext cx="40650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" h="1729" extrusionOk="0">
                      <a:moveTo>
                        <a:pt x="944" y="1"/>
                      </a:moveTo>
                      <a:cubicBezTo>
                        <a:pt x="944" y="46"/>
                        <a:pt x="946" y="90"/>
                        <a:pt x="952" y="134"/>
                      </a:cubicBezTo>
                      <a:cubicBezTo>
                        <a:pt x="956" y="166"/>
                        <a:pt x="961" y="198"/>
                        <a:pt x="968" y="229"/>
                      </a:cubicBezTo>
                      <a:cubicBezTo>
                        <a:pt x="974" y="254"/>
                        <a:pt x="980" y="281"/>
                        <a:pt x="987" y="307"/>
                      </a:cubicBezTo>
                      <a:cubicBezTo>
                        <a:pt x="995" y="330"/>
                        <a:pt x="1001" y="353"/>
                        <a:pt x="1009" y="377"/>
                      </a:cubicBezTo>
                      <a:cubicBezTo>
                        <a:pt x="1016" y="400"/>
                        <a:pt x="1024" y="419"/>
                        <a:pt x="1031" y="440"/>
                      </a:cubicBezTo>
                      <a:cubicBezTo>
                        <a:pt x="1040" y="462"/>
                        <a:pt x="1048" y="482"/>
                        <a:pt x="1057" y="502"/>
                      </a:cubicBezTo>
                      <a:cubicBezTo>
                        <a:pt x="1066" y="521"/>
                        <a:pt x="1075" y="541"/>
                        <a:pt x="1083" y="562"/>
                      </a:cubicBezTo>
                      <a:cubicBezTo>
                        <a:pt x="1093" y="582"/>
                        <a:pt x="1102" y="601"/>
                        <a:pt x="1113" y="620"/>
                      </a:cubicBezTo>
                      <a:cubicBezTo>
                        <a:pt x="1123" y="638"/>
                        <a:pt x="1134" y="658"/>
                        <a:pt x="1145" y="678"/>
                      </a:cubicBezTo>
                      <a:cubicBezTo>
                        <a:pt x="1157" y="697"/>
                        <a:pt x="1168" y="717"/>
                        <a:pt x="1180" y="736"/>
                      </a:cubicBezTo>
                      <a:cubicBezTo>
                        <a:pt x="1193" y="754"/>
                        <a:pt x="1207" y="776"/>
                        <a:pt x="1220" y="795"/>
                      </a:cubicBezTo>
                      <a:cubicBezTo>
                        <a:pt x="1233" y="814"/>
                        <a:pt x="1251" y="836"/>
                        <a:pt x="1266" y="856"/>
                      </a:cubicBezTo>
                      <a:cubicBezTo>
                        <a:pt x="1284" y="880"/>
                        <a:pt x="1302" y="902"/>
                        <a:pt x="1321" y="924"/>
                      </a:cubicBezTo>
                      <a:cubicBezTo>
                        <a:pt x="1346" y="952"/>
                        <a:pt x="1370" y="979"/>
                        <a:pt x="1397" y="1004"/>
                      </a:cubicBezTo>
                      <a:cubicBezTo>
                        <a:pt x="1465" y="1072"/>
                        <a:pt x="1542" y="1132"/>
                        <a:pt x="1626" y="1182"/>
                      </a:cubicBezTo>
                      <a:lnTo>
                        <a:pt x="683" y="1729"/>
                      </a:lnTo>
                      <a:cubicBezTo>
                        <a:pt x="600" y="1680"/>
                        <a:pt x="524" y="1620"/>
                        <a:pt x="454" y="1552"/>
                      </a:cubicBezTo>
                      <a:cubicBezTo>
                        <a:pt x="429" y="1527"/>
                        <a:pt x="404" y="1500"/>
                        <a:pt x="380" y="1472"/>
                      </a:cubicBezTo>
                      <a:cubicBezTo>
                        <a:pt x="361" y="1451"/>
                        <a:pt x="342" y="1429"/>
                        <a:pt x="325" y="1405"/>
                      </a:cubicBezTo>
                      <a:cubicBezTo>
                        <a:pt x="309" y="1384"/>
                        <a:pt x="294" y="1364"/>
                        <a:pt x="278" y="1344"/>
                      </a:cubicBezTo>
                      <a:cubicBezTo>
                        <a:pt x="263" y="1322"/>
                        <a:pt x="251" y="1304"/>
                        <a:pt x="238" y="1284"/>
                      </a:cubicBezTo>
                      <a:cubicBezTo>
                        <a:pt x="225" y="1264"/>
                        <a:pt x="215" y="1245"/>
                        <a:pt x="203" y="1226"/>
                      </a:cubicBezTo>
                      <a:cubicBezTo>
                        <a:pt x="192" y="1207"/>
                        <a:pt x="181" y="1187"/>
                        <a:pt x="170" y="1168"/>
                      </a:cubicBezTo>
                      <a:cubicBezTo>
                        <a:pt x="160" y="1149"/>
                        <a:pt x="150" y="1130"/>
                        <a:pt x="142" y="1110"/>
                      </a:cubicBezTo>
                      <a:cubicBezTo>
                        <a:pt x="132" y="1090"/>
                        <a:pt x="122" y="1070"/>
                        <a:pt x="115" y="1050"/>
                      </a:cubicBezTo>
                      <a:cubicBezTo>
                        <a:pt x="106" y="1031"/>
                        <a:pt x="97" y="1010"/>
                        <a:pt x="89" y="989"/>
                      </a:cubicBezTo>
                      <a:cubicBezTo>
                        <a:pt x="82" y="968"/>
                        <a:pt x="74" y="946"/>
                        <a:pt x="66" y="924"/>
                      </a:cubicBezTo>
                      <a:cubicBezTo>
                        <a:pt x="60" y="903"/>
                        <a:pt x="51" y="878"/>
                        <a:pt x="45" y="855"/>
                      </a:cubicBezTo>
                      <a:cubicBezTo>
                        <a:pt x="37" y="829"/>
                        <a:pt x="32" y="802"/>
                        <a:pt x="26" y="777"/>
                      </a:cubicBezTo>
                      <a:cubicBezTo>
                        <a:pt x="19" y="745"/>
                        <a:pt x="14" y="714"/>
                        <a:pt x="10" y="682"/>
                      </a:cubicBezTo>
                      <a:cubicBezTo>
                        <a:pt x="3" y="637"/>
                        <a:pt x="0" y="594"/>
                        <a:pt x="1" y="549"/>
                      </a:cubicBez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0"/>
                <p:cNvSpPr/>
                <p:nvPr/>
              </p:nvSpPr>
              <p:spPr>
                <a:xfrm>
                  <a:off x="4130000" y="2605075"/>
                  <a:ext cx="24575" cy="37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4905" extrusionOk="0">
                      <a:moveTo>
                        <a:pt x="0" y="14905"/>
                      </a:moveTo>
                      <a:lnTo>
                        <a:pt x="943" y="14357"/>
                      </a:lnTo>
                      <a:lnTo>
                        <a:pt x="982" y="3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0"/>
                <p:cNvSpPr/>
                <p:nvPr/>
              </p:nvSpPr>
              <p:spPr>
                <a:xfrm>
                  <a:off x="4147075" y="2993500"/>
                  <a:ext cx="552300" cy="32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2" h="13104" extrusionOk="0">
                      <a:moveTo>
                        <a:pt x="21532" y="13103"/>
                      </a:moveTo>
                      <a:lnTo>
                        <a:pt x="22092" y="12212"/>
                      </a:lnTo>
                      <a:lnTo>
                        <a:pt x="942" y="1"/>
                      </a:lnTo>
                      <a:lnTo>
                        <a:pt x="0" y="549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0"/>
                <p:cNvSpPr/>
                <p:nvPr/>
              </p:nvSpPr>
              <p:spPr>
                <a:xfrm>
                  <a:off x="4705225" y="2911875"/>
                  <a:ext cx="32550" cy="4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8646" extrusionOk="0">
                      <a:moveTo>
                        <a:pt x="1" y="18645"/>
                      </a:moveTo>
                      <a:lnTo>
                        <a:pt x="1168" y="17813"/>
                      </a:lnTo>
                      <a:cubicBezTo>
                        <a:pt x="1168" y="17813"/>
                        <a:pt x="1245" y="17721"/>
                        <a:pt x="1264" y="17685"/>
                      </a:cubicBezTo>
                      <a:cubicBezTo>
                        <a:pt x="1302" y="17614"/>
                        <a:pt x="1302" y="17400"/>
                        <a:pt x="1302" y="17400"/>
                      </a:cubicBezTo>
                      <a:lnTo>
                        <a:pt x="1302" y="1"/>
                      </a:lnTo>
                      <a:lnTo>
                        <a:pt x="120" y="565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0"/>
                <p:cNvSpPr/>
                <p:nvPr/>
              </p:nvSpPr>
              <p:spPr>
                <a:xfrm>
                  <a:off x="4121700" y="2557600"/>
                  <a:ext cx="598975" cy="3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9" h="13731" extrusionOk="0">
                      <a:moveTo>
                        <a:pt x="23017" y="13730"/>
                      </a:moveTo>
                      <a:lnTo>
                        <a:pt x="23959" y="13183"/>
                      </a:lnTo>
                      <a:lnTo>
                        <a:pt x="1144" y="0"/>
                      </a:lnTo>
                      <a:lnTo>
                        <a:pt x="0" y="511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0"/>
                <p:cNvSpPr/>
                <p:nvPr/>
              </p:nvSpPr>
              <p:spPr>
                <a:xfrm>
                  <a:off x="4697125" y="2887175"/>
                  <a:ext cx="40700" cy="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" h="1561" extrusionOk="0">
                      <a:moveTo>
                        <a:pt x="942" y="0"/>
                      </a:moveTo>
                      <a:cubicBezTo>
                        <a:pt x="1266" y="188"/>
                        <a:pt x="1627" y="616"/>
                        <a:pt x="1626" y="989"/>
                      </a:cubicBezTo>
                      <a:lnTo>
                        <a:pt x="585" y="1560"/>
                      </a:lnTo>
                      <a:cubicBezTo>
                        <a:pt x="584" y="1504"/>
                        <a:pt x="579" y="1446"/>
                        <a:pt x="568" y="1391"/>
                      </a:cubicBezTo>
                      <a:cubicBezTo>
                        <a:pt x="567" y="1386"/>
                        <a:pt x="567" y="1381"/>
                        <a:pt x="566" y="1376"/>
                      </a:cubicBezTo>
                      <a:cubicBezTo>
                        <a:pt x="554" y="1316"/>
                        <a:pt x="537" y="1257"/>
                        <a:pt x="516" y="1199"/>
                      </a:cubicBezTo>
                      <a:lnTo>
                        <a:pt x="516" y="1199"/>
                      </a:lnTo>
                      <a:cubicBezTo>
                        <a:pt x="469" y="1077"/>
                        <a:pt x="407" y="961"/>
                        <a:pt x="330" y="856"/>
                      </a:cubicBezTo>
                      <a:cubicBezTo>
                        <a:pt x="329" y="853"/>
                        <a:pt x="327" y="850"/>
                        <a:pt x="325" y="849"/>
                      </a:cubicBezTo>
                      <a:cubicBezTo>
                        <a:pt x="298" y="812"/>
                        <a:pt x="268" y="777"/>
                        <a:pt x="238" y="744"/>
                      </a:cubicBezTo>
                      <a:cubicBezTo>
                        <a:pt x="231" y="737"/>
                        <a:pt x="225" y="729"/>
                        <a:pt x="217" y="722"/>
                      </a:cubicBezTo>
                      <a:cubicBezTo>
                        <a:pt x="194" y="698"/>
                        <a:pt x="169" y="676"/>
                        <a:pt x="146" y="656"/>
                      </a:cubicBezTo>
                      <a:cubicBezTo>
                        <a:pt x="134" y="645"/>
                        <a:pt x="123" y="633"/>
                        <a:pt x="110" y="624"/>
                      </a:cubicBezTo>
                      <a:cubicBezTo>
                        <a:pt x="76" y="595"/>
                        <a:pt x="39" y="570"/>
                        <a:pt x="0" y="547"/>
                      </a:cubicBez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0"/>
                <p:cNvSpPr/>
                <p:nvPr/>
              </p:nvSpPr>
              <p:spPr>
                <a:xfrm>
                  <a:off x="4112175" y="2567700"/>
                  <a:ext cx="599600" cy="8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4" h="32543" extrusionOk="0">
                      <a:moveTo>
                        <a:pt x="23398" y="13326"/>
                      </a:moveTo>
                      <a:cubicBezTo>
                        <a:pt x="23723" y="13513"/>
                        <a:pt x="23983" y="13967"/>
                        <a:pt x="23983" y="14340"/>
                      </a:cubicBezTo>
                      <a:lnTo>
                        <a:pt x="23933" y="32021"/>
                      </a:lnTo>
                      <a:cubicBezTo>
                        <a:pt x="23932" y="32393"/>
                        <a:pt x="23669" y="32543"/>
                        <a:pt x="23345" y="32356"/>
                      </a:cubicBezTo>
                      <a:lnTo>
                        <a:pt x="587" y="19216"/>
                      </a:lnTo>
                      <a:cubicBezTo>
                        <a:pt x="262" y="19029"/>
                        <a:pt x="0" y="18576"/>
                        <a:pt x="1" y="18203"/>
                      </a:cubicBezTo>
                      <a:lnTo>
                        <a:pt x="50" y="523"/>
                      </a:lnTo>
                      <a:cubicBezTo>
                        <a:pt x="52" y="150"/>
                        <a:pt x="315" y="0"/>
                        <a:pt x="640" y="188"/>
                      </a:cubicBezTo>
                      <a:close/>
                      <a:moveTo>
                        <a:pt x="713" y="16400"/>
                      </a:moveTo>
                      <a:cubicBezTo>
                        <a:pt x="712" y="16833"/>
                        <a:pt x="1019" y="17363"/>
                        <a:pt x="1396" y="17581"/>
                      </a:cubicBezTo>
                      <a:lnTo>
                        <a:pt x="22546" y="29792"/>
                      </a:lnTo>
                      <a:cubicBezTo>
                        <a:pt x="22924" y="30010"/>
                        <a:pt x="23231" y="29834"/>
                        <a:pt x="23232" y="29401"/>
                      </a:cubicBezTo>
                      <a:lnTo>
                        <a:pt x="23272" y="15424"/>
                      </a:lnTo>
                      <a:cubicBezTo>
                        <a:pt x="23274" y="14989"/>
                        <a:pt x="22968" y="14460"/>
                        <a:pt x="22591" y="14242"/>
                      </a:cubicBezTo>
                      <a:lnTo>
                        <a:pt x="1440" y="2032"/>
                      </a:lnTo>
                      <a:cubicBezTo>
                        <a:pt x="1063" y="1813"/>
                        <a:pt x="755" y="1988"/>
                        <a:pt x="753" y="2423"/>
                      </a:cubicBezTo>
                      <a:lnTo>
                        <a:pt x="713" y="16400"/>
                      </a:lnTo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0"/>
                <p:cNvSpPr/>
                <p:nvPr/>
              </p:nvSpPr>
              <p:spPr>
                <a:xfrm>
                  <a:off x="4128025" y="2609175"/>
                  <a:ext cx="567900" cy="7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6" h="28388" extrusionOk="0">
                      <a:moveTo>
                        <a:pt x="3" y="14683"/>
                      </a:moveTo>
                      <a:cubicBezTo>
                        <a:pt x="0" y="15121"/>
                        <a:pt x="310" y="15655"/>
                        <a:pt x="691" y="15873"/>
                      </a:cubicBezTo>
                      <a:lnTo>
                        <a:pt x="13612" y="23333"/>
                      </a:lnTo>
                      <a:lnTo>
                        <a:pt x="21984" y="28168"/>
                      </a:lnTo>
                      <a:cubicBezTo>
                        <a:pt x="22363" y="28388"/>
                        <a:pt x="22673" y="28211"/>
                        <a:pt x="22676" y="27774"/>
                      </a:cubicBezTo>
                      <a:lnTo>
                        <a:pt x="22714" y="13704"/>
                      </a:lnTo>
                      <a:cubicBezTo>
                        <a:pt x="22715" y="13265"/>
                        <a:pt x="22409" y="12733"/>
                        <a:pt x="22028" y="12513"/>
                      </a:cubicBezTo>
                      <a:lnTo>
                        <a:pt x="11533" y="6454"/>
                      </a:lnTo>
                      <a:lnTo>
                        <a:pt x="735" y="218"/>
                      </a:lnTo>
                      <a:cubicBezTo>
                        <a:pt x="355" y="0"/>
                        <a:pt x="43" y="175"/>
                        <a:pt x="43" y="614"/>
                      </a:cubicBezTo>
                      <a:close/>
                    </a:path>
                  </a:pathLst>
                </a:custGeom>
                <a:solidFill>
                  <a:srgbClr val="10ECFF">
                    <a:alpha val="1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0"/>
                <p:cNvSpPr/>
                <p:nvPr/>
              </p:nvSpPr>
              <p:spPr>
                <a:xfrm>
                  <a:off x="4461725" y="2910500"/>
                  <a:ext cx="177200" cy="2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8" h="10069" extrusionOk="0">
                      <a:moveTo>
                        <a:pt x="2191" y="87"/>
                      </a:moveTo>
                      <a:cubicBezTo>
                        <a:pt x="2608" y="87"/>
                        <a:pt x="3065" y="212"/>
                        <a:pt x="3546" y="478"/>
                      </a:cubicBezTo>
                      <a:cubicBezTo>
                        <a:pt x="5466" y="1541"/>
                        <a:pt x="7029" y="4451"/>
                        <a:pt x="7029" y="6965"/>
                      </a:cubicBezTo>
                      <a:cubicBezTo>
                        <a:pt x="7029" y="8850"/>
                        <a:pt x="6151" y="9984"/>
                        <a:pt x="4901" y="9984"/>
                      </a:cubicBezTo>
                      <a:cubicBezTo>
                        <a:pt x="4484" y="9984"/>
                        <a:pt x="4026" y="9858"/>
                        <a:pt x="3546" y="9592"/>
                      </a:cubicBezTo>
                      <a:cubicBezTo>
                        <a:pt x="1623" y="8527"/>
                        <a:pt x="61" y="5617"/>
                        <a:pt x="61" y="3104"/>
                      </a:cubicBezTo>
                      <a:cubicBezTo>
                        <a:pt x="61" y="1219"/>
                        <a:pt x="941" y="87"/>
                        <a:pt x="2191" y="87"/>
                      </a:cubicBezTo>
                      <a:close/>
                      <a:moveTo>
                        <a:pt x="2167" y="0"/>
                      </a:moveTo>
                      <a:cubicBezTo>
                        <a:pt x="895" y="0"/>
                        <a:pt x="1" y="1154"/>
                        <a:pt x="1" y="3070"/>
                      </a:cubicBezTo>
                      <a:cubicBezTo>
                        <a:pt x="1" y="5626"/>
                        <a:pt x="1591" y="8587"/>
                        <a:pt x="3544" y="9669"/>
                      </a:cubicBezTo>
                      <a:cubicBezTo>
                        <a:pt x="4033" y="9940"/>
                        <a:pt x="4499" y="10069"/>
                        <a:pt x="4923" y="10069"/>
                      </a:cubicBezTo>
                      <a:cubicBezTo>
                        <a:pt x="6194" y="10069"/>
                        <a:pt x="7087" y="8916"/>
                        <a:pt x="7087" y="6998"/>
                      </a:cubicBezTo>
                      <a:cubicBezTo>
                        <a:pt x="7087" y="4441"/>
                        <a:pt x="5500" y="1480"/>
                        <a:pt x="3544" y="398"/>
                      </a:cubicBezTo>
                      <a:cubicBezTo>
                        <a:pt x="3056" y="128"/>
                        <a:pt x="2591" y="0"/>
                        <a:pt x="21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0"/>
                <p:cNvSpPr/>
                <p:nvPr/>
              </p:nvSpPr>
              <p:spPr>
                <a:xfrm>
                  <a:off x="4452025" y="2877700"/>
                  <a:ext cx="100075" cy="28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3" h="11528" extrusionOk="0">
                      <a:moveTo>
                        <a:pt x="3932" y="1202"/>
                      </a:moveTo>
                      <a:cubicBezTo>
                        <a:pt x="3957" y="1215"/>
                        <a:pt x="3980" y="1229"/>
                        <a:pt x="4003" y="1243"/>
                      </a:cubicBezTo>
                      <a:lnTo>
                        <a:pt x="4003" y="2340"/>
                      </a:lnTo>
                      <a:cubicBezTo>
                        <a:pt x="3980" y="2326"/>
                        <a:pt x="3957" y="2311"/>
                        <a:pt x="3932" y="2298"/>
                      </a:cubicBezTo>
                      <a:cubicBezTo>
                        <a:pt x="2226" y="1353"/>
                        <a:pt x="837" y="2399"/>
                        <a:pt x="837" y="4631"/>
                      </a:cubicBezTo>
                      <a:cubicBezTo>
                        <a:pt x="837" y="6863"/>
                        <a:pt x="2226" y="9448"/>
                        <a:pt x="3932" y="10394"/>
                      </a:cubicBezTo>
                      <a:cubicBezTo>
                        <a:pt x="3957" y="10407"/>
                        <a:pt x="3980" y="10418"/>
                        <a:pt x="4003" y="10431"/>
                      </a:cubicBezTo>
                      <a:lnTo>
                        <a:pt x="4003" y="11527"/>
                      </a:lnTo>
                      <a:cubicBezTo>
                        <a:pt x="3980" y="11514"/>
                        <a:pt x="3957" y="11503"/>
                        <a:pt x="3932" y="11491"/>
                      </a:cubicBezTo>
                      <a:cubicBezTo>
                        <a:pt x="1764" y="10289"/>
                        <a:pt x="0" y="7003"/>
                        <a:pt x="0" y="4166"/>
                      </a:cubicBezTo>
                      <a:cubicBezTo>
                        <a:pt x="0" y="1329"/>
                        <a:pt x="1764" y="1"/>
                        <a:pt x="3932" y="1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0"/>
                <p:cNvSpPr/>
                <p:nvPr/>
              </p:nvSpPr>
              <p:spPr>
                <a:xfrm>
                  <a:off x="4277725" y="2861875"/>
                  <a:ext cx="120825" cy="1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3" h="6867" extrusionOk="0">
                      <a:moveTo>
                        <a:pt x="1493" y="60"/>
                      </a:moveTo>
                      <a:cubicBezTo>
                        <a:pt x="1777" y="60"/>
                        <a:pt x="2089" y="146"/>
                        <a:pt x="2416" y="327"/>
                      </a:cubicBezTo>
                      <a:cubicBezTo>
                        <a:pt x="3726" y="1052"/>
                        <a:pt x="4791" y="3036"/>
                        <a:pt x="4791" y="4750"/>
                      </a:cubicBezTo>
                      <a:cubicBezTo>
                        <a:pt x="4791" y="6035"/>
                        <a:pt x="4193" y="6809"/>
                        <a:pt x="3340" y="6809"/>
                      </a:cubicBezTo>
                      <a:cubicBezTo>
                        <a:pt x="3056" y="6809"/>
                        <a:pt x="2744" y="6723"/>
                        <a:pt x="2416" y="6542"/>
                      </a:cubicBezTo>
                      <a:cubicBezTo>
                        <a:pt x="1107" y="5816"/>
                        <a:pt x="41" y="3831"/>
                        <a:pt x="41" y="2118"/>
                      </a:cubicBezTo>
                      <a:cubicBezTo>
                        <a:pt x="41" y="832"/>
                        <a:pt x="640" y="60"/>
                        <a:pt x="1493" y="60"/>
                      </a:cubicBezTo>
                      <a:close/>
                      <a:moveTo>
                        <a:pt x="1477" y="1"/>
                      </a:moveTo>
                      <a:cubicBezTo>
                        <a:pt x="610" y="1"/>
                        <a:pt x="0" y="788"/>
                        <a:pt x="0" y="2095"/>
                      </a:cubicBezTo>
                      <a:cubicBezTo>
                        <a:pt x="0" y="3838"/>
                        <a:pt x="1084" y="5856"/>
                        <a:pt x="2416" y="6595"/>
                      </a:cubicBezTo>
                      <a:cubicBezTo>
                        <a:pt x="2749" y="6779"/>
                        <a:pt x="3067" y="6867"/>
                        <a:pt x="3356" y="6867"/>
                      </a:cubicBezTo>
                      <a:cubicBezTo>
                        <a:pt x="4223" y="6867"/>
                        <a:pt x="4833" y="6080"/>
                        <a:pt x="4833" y="4773"/>
                      </a:cubicBezTo>
                      <a:cubicBezTo>
                        <a:pt x="4833" y="3030"/>
                        <a:pt x="3750" y="1011"/>
                        <a:pt x="2416" y="273"/>
                      </a:cubicBezTo>
                      <a:cubicBezTo>
                        <a:pt x="2083" y="88"/>
                        <a:pt x="1766" y="1"/>
                        <a:pt x="14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0"/>
                <p:cNvSpPr/>
                <p:nvPr/>
              </p:nvSpPr>
              <p:spPr>
                <a:xfrm>
                  <a:off x="4271075" y="2839525"/>
                  <a:ext cx="68275" cy="19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7863" extrusionOk="0">
                      <a:moveTo>
                        <a:pt x="2682" y="820"/>
                      </a:moveTo>
                      <a:cubicBezTo>
                        <a:pt x="2698" y="829"/>
                        <a:pt x="2714" y="839"/>
                        <a:pt x="2730" y="848"/>
                      </a:cubicBezTo>
                      <a:lnTo>
                        <a:pt x="2730" y="1596"/>
                      </a:lnTo>
                      <a:cubicBezTo>
                        <a:pt x="2714" y="1586"/>
                        <a:pt x="2698" y="1578"/>
                        <a:pt x="2682" y="1568"/>
                      </a:cubicBezTo>
                      <a:cubicBezTo>
                        <a:pt x="1520" y="923"/>
                        <a:pt x="572" y="1636"/>
                        <a:pt x="572" y="3159"/>
                      </a:cubicBezTo>
                      <a:cubicBezTo>
                        <a:pt x="572" y="4681"/>
                        <a:pt x="1520" y="6444"/>
                        <a:pt x="2682" y="7089"/>
                      </a:cubicBezTo>
                      <a:cubicBezTo>
                        <a:pt x="2698" y="7097"/>
                        <a:pt x="2714" y="7105"/>
                        <a:pt x="2730" y="7114"/>
                      </a:cubicBezTo>
                      <a:lnTo>
                        <a:pt x="2730" y="7862"/>
                      </a:lnTo>
                      <a:cubicBezTo>
                        <a:pt x="2714" y="7853"/>
                        <a:pt x="2698" y="7845"/>
                        <a:pt x="2682" y="7837"/>
                      </a:cubicBezTo>
                      <a:cubicBezTo>
                        <a:pt x="1204" y="7016"/>
                        <a:pt x="0" y="4777"/>
                        <a:pt x="0" y="2843"/>
                      </a:cubicBezTo>
                      <a:cubicBezTo>
                        <a:pt x="0" y="909"/>
                        <a:pt x="1204" y="1"/>
                        <a:pt x="2682" y="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0"/>
                <p:cNvSpPr/>
                <p:nvPr/>
              </p:nvSpPr>
              <p:spPr>
                <a:xfrm>
                  <a:off x="4160650" y="2798450"/>
                  <a:ext cx="93025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5288" extrusionOk="0">
                      <a:moveTo>
                        <a:pt x="1149" y="47"/>
                      </a:moveTo>
                      <a:cubicBezTo>
                        <a:pt x="1368" y="47"/>
                        <a:pt x="1609" y="113"/>
                        <a:pt x="1861" y="252"/>
                      </a:cubicBezTo>
                      <a:cubicBezTo>
                        <a:pt x="2869" y="810"/>
                        <a:pt x="3690" y="2338"/>
                        <a:pt x="3690" y="3657"/>
                      </a:cubicBezTo>
                      <a:cubicBezTo>
                        <a:pt x="3690" y="4647"/>
                        <a:pt x="3229" y="5243"/>
                        <a:pt x="2572" y="5243"/>
                      </a:cubicBezTo>
                      <a:cubicBezTo>
                        <a:pt x="2354" y="5243"/>
                        <a:pt x="2113" y="5177"/>
                        <a:pt x="1861" y="5037"/>
                      </a:cubicBezTo>
                      <a:cubicBezTo>
                        <a:pt x="852" y="4478"/>
                        <a:pt x="32" y="2950"/>
                        <a:pt x="32" y="1631"/>
                      </a:cubicBezTo>
                      <a:cubicBezTo>
                        <a:pt x="32" y="642"/>
                        <a:pt x="493" y="47"/>
                        <a:pt x="1149" y="47"/>
                      </a:cubicBezTo>
                      <a:close/>
                      <a:moveTo>
                        <a:pt x="1136" y="1"/>
                      </a:moveTo>
                      <a:cubicBezTo>
                        <a:pt x="469" y="1"/>
                        <a:pt x="1" y="606"/>
                        <a:pt x="1" y="1613"/>
                      </a:cubicBezTo>
                      <a:cubicBezTo>
                        <a:pt x="1" y="2957"/>
                        <a:pt x="835" y="4509"/>
                        <a:pt x="1861" y="5078"/>
                      </a:cubicBezTo>
                      <a:cubicBezTo>
                        <a:pt x="2117" y="5220"/>
                        <a:pt x="2361" y="5287"/>
                        <a:pt x="2583" y="5287"/>
                      </a:cubicBezTo>
                      <a:cubicBezTo>
                        <a:pt x="3251" y="5287"/>
                        <a:pt x="3720" y="4681"/>
                        <a:pt x="3720" y="3675"/>
                      </a:cubicBezTo>
                      <a:cubicBezTo>
                        <a:pt x="3720" y="2333"/>
                        <a:pt x="2887" y="780"/>
                        <a:pt x="1861" y="211"/>
                      </a:cubicBezTo>
                      <a:cubicBezTo>
                        <a:pt x="1604" y="68"/>
                        <a:pt x="1359" y="1"/>
                        <a:pt x="11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0"/>
                <p:cNvSpPr/>
                <p:nvPr/>
              </p:nvSpPr>
              <p:spPr>
                <a:xfrm>
                  <a:off x="4155525" y="2781250"/>
                  <a:ext cx="52575" cy="15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6054" extrusionOk="0">
                      <a:moveTo>
                        <a:pt x="2066" y="631"/>
                      </a:moveTo>
                      <a:cubicBezTo>
                        <a:pt x="2078" y="638"/>
                        <a:pt x="2090" y="646"/>
                        <a:pt x="2103" y="653"/>
                      </a:cubicBezTo>
                      <a:lnTo>
                        <a:pt x="2103" y="1230"/>
                      </a:lnTo>
                      <a:lnTo>
                        <a:pt x="2066" y="1207"/>
                      </a:lnTo>
                      <a:cubicBezTo>
                        <a:pt x="1170" y="710"/>
                        <a:pt x="441" y="1260"/>
                        <a:pt x="441" y="2432"/>
                      </a:cubicBezTo>
                      <a:cubicBezTo>
                        <a:pt x="441" y="3603"/>
                        <a:pt x="1170" y="4961"/>
                        <a:pt x="2066" y="5458"/>
                      </a:cubicBezTo>
                      <a:cubicBezTo>
                        <a:pt x="2078" y="5464"/>
                        <a:pt x="2090" y="5470"/>
                        <a:pt x="2103" y="5478"/>
                      </a:cubicBezTo>
                      <a:lnTo>
                        <a:pt x="2103" y="6053"/>
                      </a:lnTo>
                      <a:cubicBezTo>
                        <a:pt x="2090" y="6046"/>
                        <a:pt x="2078" y="6041"/>
                        <a:pt x="2066" y="6033"/>
                      </a:cubicBezTo>
                      <a:cubicBezTo>
                        <a:pt x="927" y="5402"/>
                        <a:pt x="1" y="3678"/>
                        <a:pt x="1" y="2188"/>
                      </a:cubicBezTo>
                      <a:cubicBezTo>
                        <a:pt x="1" y="699"/>
                        <a:pt x="927" y="1"/>
                        <a:pt x="2066" y="6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30"/>
              <p:cNvGrpSpPr/>
              <p:nvPr/>
            </p:nvGrpSpPr>
            <p:grpSpPr>
              <a:xfrm>
                <a:off x="3427050" y="3494700"/>
                <a:ext cx="1602000" cy="1298025"/>
                <a:chOff x="3427050" y="3494700"/>
                <a:chExt cx="1602000" cy="1298025"/>
              </a:xfrm>
            </p:grpSpPr>
            <p:sp>
              <p:nvSpPr>
                <p:cNvPr id="230" name="Google Shape;230;p30"/>
                <p:cNvSpPr/>
                <p:nvPr/>
              </p:nvSpPr>
              <p:spPr>
                <a:xfrm>
                  <a:off x="4385725" y="4014375"/>
                  <a:ext cx="633975" cy="7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9" h="31134" extrusionOk="0">
                      <a:moveTo>
                        <a:pt x="22564" y="19610"/>
                      </a:moveTo>
                      <a:cubicBezTo>
                        <a:pt x="23939" y="17729"/>
                        <a:pt x="24636" y="15758"/>
                        <a:pt x="24636" y="13750"/>
                      </a:cubicBezTo>
                      <a:cubicBezTo>
                        <a:pt x="24636" y="9637"/>
                        <a:pt x="21627" y="5627"/>
                        <a:pt x="16164" y="2457"/>
                      </a:cubicBezTo>
                      <a:cubicBezTo>
                        <a:pt x="15131" y="1858"/>
                        <a:pt x="14025" y="1298"/>
                        <a:pt x="12852" y="773"/>
                      </a:cubicBezTo>
                      <a:lnTo>
                        <a:pt x="12852" y="1"/>
                      </a:lnTo>
                      <a:cubicBezTo>
                        <a:pt x="14160" y="572"/>
                        <a:pt x="15391" y="1189"/>
                        <a:pt x="16533" y="1851"/>
                      </a:cubicBezTo>
                      <a:cubicBezTo>
                        <a:pt x="22224" y="5152"/>
                        <a:pt x="25359" y="9378"/>
                        <a:pt x="25359" y="13750"/>
                      </a:cubicBezTo>
                      <a:cubicBezTo>
                        <a:pt x="25359" y="15907"/>
                        <a:pt x="24616" y="18016"/>
                        <a:pt x="23152" y="20020"/>
                      </a:cubicBezTo>
                      <a:cubicBezTo>
                        <a:pt x="21978" y="21624"/>
                        <a:pt x="20353" y="23140"/>
                        <a:pt x="18323" y="24524"/>
                      </a:cubicBezTo>
                      <a:cubicBezTo>
                        <a:pt x="13763" y="27632"/>
                        <a:pt x="7469" y="29917"/>
                        <a:pt x="121" y="31134"/>
                      </a:cubicBezTo>
                      <a:lnTo>
                        <a:pt x="1" y="30440"/>
                      </a:lnTo>
                      <a:cubicBezTo>
                        <a:pt x="7140" y="29257"/>
                        <a:pt x="13500" y="26950"/>
                        <a:pt x="17909" y="23946"/>
                      </a:cubicBezTo>
                      <a:cubicBezTo>
                        <a:pt x="19873" y="22608"/>
                        <a:pt x="21438" y="21149"/>
                        <a:pt x="22564" y="19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0"/>
                <p:cNvSpPr/>
                <p:nvPr/>
              </p:nvSpPr>
              <p:spPr>
                <a:xfrm>
                  <a:off x="3443925" y="4043300"/>
                  <a:ext cx="1409000" cy="6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60" h="26066" extrusionOk="0">
                      <a:moveTo>
                        <a:pt x="14591" y="0"/>
                      </a:moveTo>
                      <a:lnTo>
                        <a:pt x="14591" y="357"/>
                      </a:lnTo>
                      <a:cubicBezTo>
                        <a:pt x="6108" y="2680"/>
                        <a:pt x="361" y="7103"/>
                        <a:pt x="361" y="12170"/>
                      </a:cubicBezTo>
                      <a:cubicBezTo>
                        <a:pt x="361" y="19638"/>
                        <a:pt x="12841" y="25714"/>
                        <a:pt x="28180" y="25714"/>
                      </a:cubicBezTo>
                      <a:cubicBezTo>
                        <a:pt x="43520" y="25714"/>
                        <a:pt x="55999" y="19638"/>
                        <a:pt x="55999" y="12170"/>
                      </a:cubicBezTo>
                      <a:cubicBezTo>
                        <a:pt x="55999" y="9153"/>
                        <a:pt x="53962" y="6365"/>
                        <a:pt x="50524" y="4110"/>
                      </a:cubicBezTo>
                      <a:lnTo>
                        <a:pt x="50524" y="3715"/>
                      </a:lnTo>
                      <a:cubicBezTo>
                        <a:pt x="54179" y="6059"/>
                        <a:pt x="56360" y="8990"/>
                        <a:pt x="56360" y="12170"/>
                      </a:cubicBezTo>
                      <a:cubicBezTo>
                        <a:pt x="56360" y="19832"/>
                        <a:pt x="43719" y="26066"/>
                        <a:pt x="28180" y="26066"/>
                      </a:cubicBezTo>
                      <a:cubicBezTo>
                        <a:pt x="12642" y="26066"/>
                        <a:pt x="0" y="19832"/>
                        <a:pt x="0" y="12170"/>
                      </a:cubicBezTo>
                      <a:cubicBezTo>
                        <a:pt x="1" y="6936"/>
                        <a:pt x="5901" y="2370"/>
                        <a:pt x="1459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0"/>
                <p:cNvSpPr/>
                <p:nvPr/>
              </p:nvSpPr>
              <p:spPr>
                <a:xfrm>
                  <a:off x="3427050" y="3494700"/>
                  <a:ext cx="644500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0" h="32287" extrusionOk="0">
                      <a:moveTo>
                        <a:pt x="12715" y="1"/>
                      </a:moveTo>
                      <a:cubicBezTo>
                        <a:pt x="11385" y="593"/>
                        <a:pt x="10133" y="1233"/>
                        <a:pt x="8972" y="1920"/>
                      </a:cubicBezTo>
                      <a:cubicBezTo>
                        <a:pt x="3187" y="5344"/>
                        <a:pt x="1" y="9726"/>
                        <a:pt x="1" y="14259"/>
                      </a:cubicBezTo>
                      <a:cubicBezTo>
                        <a:pt x="1" y="16496"/>
                        <a:pt x="755" y="18683"/>
                        <a:pt x="2244" y="20761"/>
                      </a:cubicBezTo>
                      <a:cubicBezTo>
                        <a:pt x="3437" y="22425"/>
                        <a:pt x="5088" y="23997"/>
                        <a:pt x="7152" y="25432"/>
                      </a:cubicBezTo>
                      <a:cubicBezTo>
                        <a:pt x="11789" y="28654"/>
                        <a:pt x="18187" y="31025"/>
                        <a:pt x="25657" y="32287"/>
                      </a:cubicBezTo>
                      <a:lnTo>
                        <a:pt x="25780" y="31566"/>
                      </a:lnTo>
                      <a:cubicBezTo>
                        <a:pt x="18523" y="30340"/>
                        <a:pt x="12056" y="27949"/>
                        <a:pt x="7574" y="24833"/>
                      </a:cubicBezTo>
                      <a:cubicBezTo>
                        <a:pt x="5578" y="23445"/>
                        <a:pt x="3986" y="21931"/>
                        <a:pt x="2841" y="20337"/>
                      </a:cubicBezTo>
                      <a:cubicBezTo>
                        <a:pt x="1443" y="18386"/>
                        <a:pt x="735" y="16342"/>
                        <a:pt x="735" y="14259"/>
                      </a:cubicBezTo>
                      <a:cubicBezTo>
                        <a:pt x="735" y="9994"/>
                        <a:pt x="3794" y="5835"/>
                        <a:pt x="9348" y="2549"/>
                      </a:cubicBezTo>
                      <a:cubicBezTo>
                        <a:pt x="10397" y="1926"/>
                        <a:pt x="11520" y="1344"/>
                        <a:pt x="12715" y="802"/>
                      </a:cubicBezTo>
                      <a:lnTo>
                        <a:pt x="127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3596575" y="3524675"/>
                  <a:ext cx="1432475" cy="6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99" h="27033" extrusionOk="0">
                      <a:moveTo>
                        <a:pt x="42465" y="1"/>
                      </a:moveTo>
                      <a:lnTo>
                        <a:pt x="42465" y="371"/>
                      </a:lnTo>
                      <a:cubicBezTo>
                        <a:pt x="51089" y="2780"/>
                        <a:pt x="56931" y="7366"/>
                        <a:pt x="56931" y="12620"/>
                      </a:cubicBezTo>
                      <a:cubicBezTo>
                        <a:pt x="56931" y="20365"/>
                        <a:pt x="44245" y="26667"/>
                        <a:pt x="28648" y="26667"/>
                      </a:cubicBezTo>
                      <a:cubicBezTo>
                        <a:pt x="13053" y="26667"/>
                        <a:pt x="367" y="20365"/>
                        <a:pt x="367" y="12621"/>
                      </a:cubicBezTo>
                      <a:cubicBezTo>
                        <a:pt x="367" y="9493"/>
                        <a:pt x="2439" y="6601"/>
                        <a:pt x="5934" y="4265"/>
                      </a:cubicBezTo>
                      <a:lnTo>
                        <a:pt x="5934" y="3854"/>
                      </a:lnTo>
                      <a:cubicBezTo>
                        <a:pt x="2218" y="6285"/>
                        <a:pt x="0" y="9325"/>
                        <a:pt x="0" y="12621"/>
                      </a:cubicBezTo>
                      <a:cubicBezTo>
                        <a:pt x="0" y="20568"/>
                        <a:pt x="12852" y="27032"/>
                        <a:pt x="28648" y="27032"/>
                      </a:cubicBezTo>
                      <a:cubicBezTo>
                        <a:pt x="44446" y="27032"/>
                        <a:pt x="57298" y="20568"/>
                        <a:pt x="57298" y="12621"/>
                      </a:cubicBezTo>
                      <a:cubicBezTo>
                        <a:pt x="57298" y="7193"/>
                        <a:pt x="51300" y="2458"/>
                        <a:pt x="4246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" name="Google Shape;234;p30"/>
            <p:cNvGrpSpPr/>
            <p:nvPr/>
          </p:nvGrpSpPr>
          <p:grpSpPr>
            <a:xfrm>
              <a:off x="8548285" y="1658995"/>
              <a:ext cx="464530" cy="4075476"/>
              <a:chOff x="5279175" y="1799875"/>
              <a:chExt cx="419100" cy="3676900"/>
            </a:xfrm>
          </p:grpSpPr>
          <p:sp>
            <p:nvSpPr>
              <p:cNvPr id="235" name="Google Shape;235;p30"/>
              <p:cNvSpPr/>
              <p:nvPr/>
            </p:nvSpPr>
            <p:spPr>
              <a:xfrm>
                <a:off x="5279175" y="2183750"/>
                <a:ext cx="209575" cy="329302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1" extrusionOk="0">
                    <a:moveTo>
                      <a:pt x="8383" y="131721"/>
                    </a:moveTo>
                    <a:lnTo>
                      <a:pt x="8383" y="4874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5488750" y="2183750"/>
                <a:ext cx="209525" cy="3284125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131365" extrusionOk="0">
                    <a:moveTo>
                      <a:pt x="0" y="131364"/>
                    </a:moveTo>
                    <a:lnTo>
                      <a:pt x="8381" y="126522"/>
                    </a:lnTo>
                    <a:lnTo>
                      <a:pt x="8381" y="1"/>
                    </a:lnTo>
                    <a:lnTo>
                      <a:pt x="0" y="48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5279175" y="2063575"/>
                <a:ext cx="419100" cy="242050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2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1"/>
                    </a:lnTo>
                    <a:lnTo>
                      <a:pt x="0" y="48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5538225" y="2470800"/>
                <a:ext cx="123450" cy="1463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58526" extrusionOk="0">
                    <a:moveTo>
                      <a:pt x="513" y="595"/>
                    </a:moveTo>
                    <a:lnTo>
                      <a:pt x="1535" y="1"/>
                    </a:lnTo>
                    <a:lnTo>
                      <a:pt x="1535" y="9039"/>
                    </a:lnTo>
                    <a:lnTo>
                      <a:pt x="513" y="9630"/>
                    </a:lnTo>
                    <a:close/>
                    <a:moveTo>
                      <a:pt x="3914" y="18167"/>
                    </a:moveTo>
                    <a:lnTo>
                      <a:pt x="4938" y="17577"/>
                    </a:lnTo>
                    <a:lnTo>
                      <a:pt x="4938" y="8538"/>
                    </a:lnTo>
                    <a:lnTo>
                      <a:pt x="3914" y="9132"/>
                    </a:lnTo>
                    <a:close/>
                    <a:moveTo>
                      <a:pt x="1" y="27329"/>
                    </a:moveTo>
                    <a:lnTo>
                      <a:pt x="1023" y="26738"/>
                    </a:lnTo>
                    <a:lnTo>
                      <a:pt x="1023" y="17699"/>
                    </a:lnTo>
                    <a:lnTo>
                      <a:pt x="1" y="18294"/>
                    </a:lnTo>
                    <a:close/>
                    <a:moveTo>
                      <a:pt x="1" y="37518"/>
                    </a:moveTo>
                    <a:lnTo>
                      <a:pt x="1023" y="36926"/>
                    </a:lnTo>
                    <a:lnTo>
                      <a:pt x="1023" y="27888"/>
                    </a:lnTo>
                    <a:lnTo>
                      <a:pt x="1" y="28484"/>
                    </a:lnTo>
                    <a:close/>
                    <a:moveTo>
                      <a:pt x="2210" y="32703"/>
                    </a:moveTo>
                    <a:lnTo>
                      <a:pt x="3232" y="32112"/>
                    </a:lnTo>
                    <a:lnTo>
                      <a:pt x="3232" y="23073"/>
                    </a:lnTo>
                    <a:lnTo>
                      <a:pt x="2210" y="23668"/>
                    </a:lnTo>
                    <a:close/>
                    <a:moveTo>
                      <a:pt x="1" y="48896"/>
                    </a:moveTo>
                    <a:lnTo>
                      <a:pt x="1023" y="48305"/>
                    </a:lnTo>
                    <a:lnTo>
                      <a:pt x="1023" y="39266"/>
                    </a:lnTo>
                    <a:lnTo>
                      <a:pt x="1" y="39861"/>
                    </a:lnTo>
                    <a:close/>
                    <a:moveTo>
                      <a:pt x="2210" y="58525"/>
                    </a:moveTo>
                    <a:lnTo>
                      <a:pt x="3232" y="57935"/>
                    </a:lnTo>
                    <a:lnTo>
                      <a:pt x="3232" y="48896"/>
                    </a:lnTo>
                    <a:lnTo>
                      <a:pt x="2210" y="494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5293375" y="193742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6"/>
                      <a:pt x="102" y="3949"/>
                    </a:cubicBezTo>
                    <a:cubicBezTo>
                      <a:pt x="102" y="6071"/>
                      <a:pt x="3560" y="7798"/>
                      <a:pt x="7814" y="7798"/>
                    </a:cubicBezTo>
                    <a:cubicBezTo>
                      <a:pt x="12066" y="7798"/>
                      <a:pt x="15527" y="6071"/>
                      <a:pt x="15527" y="3949"/>
                    </a:cubicBezTo>
                    <a:cubicBezTo>
                      <a:pt x="15527" y="1827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5293375" y="179987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8"/>
                      <a:pt x="102" y="3949"/>
                    </a:cubicBezTo>
                    <a:cubicBezTo>
                      <a:pt x="102" y="6072"/>
                      <a:pt x="3560" y="7798"/>
                      <a:pt x="7814" y="7798"/>
                    </a:cubicBezTo>
                    <a:cubicBezTo>
                      <a:pt x="12066" y="7798"/>
                      <a:pt x="15527" y="6072"/>
                      <a:pt x="15527" y="3949"/>
                    </a:cubicBezTo>
                    <a:cubicBezTo>
                      <a:pt x="15527" y="1828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כחול לבן - המכון הישראלי לדמוקרטיה">
            <a:extLst>
              <a:ext uri="{FF2B5EF4-FFF2-40B4-BE49-F238E27FC236}">
                <a16:creationId xmlns:a16="http://schemas.microsoft.com/office/drawing/2014/main" id="{A1FE251E-32CD-47FB-B18B-659FCCCF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25" y="1151273"/>
            <a:ext cx="659447" cy="43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145;p30">
            <a:extLst>
              <a:ext uri="{FF2B5EF4-FFF2-40B4-BE49-F238E27FC236}">
                <a16:creationId xmlns:a16="http://schemas.microsoft.com/office/drawing/2014/main" id="{39A19259-B403-48C8-9AE0-B76F6330B328}"/>
              </a:ext>
            </a:extLst>
          </p:cNvPr>
          <p:cNvSpPr txBox="1">
            <a:spLocks/>
          </p:cNvSpPr>
          <p:nvPr/>
        </p:nvSpPr>
        <p:spPr>
          <a:xfrm>
            <a:off x="193923" y="4042699"/>
            <a:ext cx="174531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/>
            <a:r>
              <a:rPr lang="en-US" dirty="0"/>
              <a:t>Oded </a:t>
            </a:r>
            <a:r>
              <a:rPr lang="en-US" dirty="0" err="1"/>
              <a:t>Mousai</a:t>
            </a:r>
            <a:endParaRPr lang="he-I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-323256" y="25101"/>
            <a:ext cx="5279232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Understand the space (2)</a:t>
            </a:r>
            <a:endParaRPr lang="en" sz="2800" dirty="0"/>
          </a:p>
        </p:txBody>
      </p:sp>
      <p:sp>
        <p:nvSpPr>
          <p:cNvPr id="7" name="Google Shape;258;p32">
            <a:extLst>
              <a:ext uri="{FF2B5EF4-FFF2-40B4-BE49-F238E27FC236}">
                <a16:creationId xmlns:a16="http://schemas.microsoft.com/office/drawing/2014/main" id="{BD41D608-0621-42C3-A50E-C364296A21F8}"/>
              </a:ext>
            </a:extLst>
          </p:cNvPr>
          <p:cNvSpPr txBox="1">
            <a:spLocks/>
          </p:cNvSpPr>
          <p:nvPr/>
        </p:nvSpPr>
        <p:spPr>
          <a:xfrm>
            <a:off x="1955519" y="604078"/>
            <a:ext cx="6997303" cy="47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כאן ביצעתי </a:t>
            </a:r>
            <a:r>
              <a:rPr lang="en-US" dirty="0"/>
              <a:t>clustering</a:t>
            </a:r>
            <a:r>
              <a:rPr lang="he-IL" dirty="0"/>
              <a:t> (באמצעות </a:t>
            </a:r>
            <a:r>
              <a:rPr lang="en-US" dirty="0"/>
              <a:t>K-means</a:t>
            </a:r>
            <a:r>
              <a:rPr lang="he-IL" dirty="0"/>
              <a:t>) ל-5 קבוצות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הצלחתי לזהות 2 </a:t>
            </a:r>
            <a:r>
              <a:rPr lang="he-IL" dirty="0" err="1"/>
              <a:t>קלאסטרים</a:t>
            </a:r>
            <a:r>
              <a:rPr lang="he-IL" dirty="0"/>
              <a:t> על בסיס מיקום הקלפיות (באיזה ישוב הן נמצאות)</a:t>
            </a:r>
          </a:p>
        </p:txBody>
      </p: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D57837DC-89EC-4CDD-94DA-C1C07FB08582}"/>
              </a:ext>
            </a:extLst>
          </p:cNvPr>
          <p:cNvGrpSpPr/>
          <p:nvPr/>
        </p:nvGrpSpPr>
        <p:grpSpPr>
          <a:xfrm>
            <a:off x="457200" y="1189334"/>
            <a:ext cx="8058150" cy="3940638"/>
            <a:chOff x="457200" y="1189334"/>
            <a:chExt cx="8058150" cy="3940638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A795C2CD-2CC2-442E-BA9A-99BB228C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89334"/>
              <a:ext cx="8058150" cy="3297372"/>
            </a:xfrm>
            <a:prstGeom prst="rect">
              <a:avLst/>
            </a:prstGeom>
          </p:spPr>
        </p:pic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D26BC6F1-C0A9-4E63-8DA2-E415FB66E45B}"/>
                </a:ext>
              </a:extLst>
            </p:cNvPr>
            <p:cNvCxnSpPr>
              <a:cxnSpLocks/>
            </p:cNvCxnSpPr>
            <p:nvPr/>
          </p:nvCxnSpPr>
          <p:spPr>
            <a:xfrm>
              <a:off x="6450806" y="3000375"/>
              <a:ext cx="107157" cy="1714500"/>
            </a:xfrm>
            <a:prstGeom prst="straightConnector1">
              <a:avLst/>
            </a:prstGeom>
            <a:ln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חץ ישר 11">
              <a:extLst>
                <a:ext uri="{FF2B5EF4-FFF2-40B4-BE49-F238E27FC236}">
                  <a16:creationId xmlns:a16="http://schemas.microsoft.com/office/drawing/2014/main" id="{DFB19D74-675A-454B-8D99-4F63ED6F1C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3213" y="3793331"/>
              <a:ext cx="592931" cy="978694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258;p32">
              <a:extLst>
                <a:ext uri="{FF2B5EF4-FFF2-40B4-BE49-F238E27FC236}">
                  <a16:creationId xmlns:a16="http://schemas.microsoft.com/office/drawing/2014/main" id="{EF10CBCC-F23B-4657-82FD-7577E7DE77FE}"/>
                </a:ext>
              </a:extLst>
            </p:cNvPr>
            <p:cNvSpPr txBox="1">
              <a:spLocks/>
            </p:cNvSpPr>
            <p:nvPr/>
          </p:nvSpPr>
          <p:spPr>
            <a:xfrm>
              <a:off x="5809655" y="4668771"/>
              <a:ext cx="1296589" cy="415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dirty="0"/>
                <a:t>מגזר ערבי</a:t>
              </a:r>
            </a:p>
          </p:txBody>
        </p:sp>
        <p:sp>
          <p:nvSpPr>
            <p:cNvPr id="20" name="Google Shape;258;p32">
              <a:extLst>
                <a:ext uri="{FF2B5EF4-FFF2-40B4-BE49-F238E27FC236}">
                  <a16:creationId xmlns:a16="http://schemas.microsoft.com/office/drawing/2014/main" id="{0113FEC6-98CE-4E30-AFCC-CD0B0F2F4145}"/>
                </a:ext>
              </a:extLst>
            </p:cNvPr>
            <p:cNvSpPr txBox="1">
              <a:spLocks/>
            </p:cNvSpPr>
            <p:nvPr/>
          </p:nvSpPr>
          <p:spPr>
            <a:xfrm>
              <a:off x="2587827" y="4714875"/>
              <a:ext cx="1296589" cy="415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dirty="0"/>
                <a:t>מגזר חרדי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74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1457325" y="4486706"/>
            <a:ext cx="6997303" cy="65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err="1"/>
              <a:t>געגיגי</a:t>
            </a:r>
            <a:endParaRPr dirty="0"/>
          </a:p>
        </p:txBody>
      </p:sp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-323256" y="25101"/>
            <a:ext cx="5279232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Understand the space (3)</a:t>
            </a:r>
            <a:endParaRPr lang="en" sz="2800" dirty="0"/>
          </a:p>
        </p:txBody>
      </p:sp>
      <p:pic>
        <p:nvPicPr>
          <p:cNvPr id="5" name="תמונה 4" descr="תמונה שמכילה טקסט, מקורה, מסך, תצוגה&#10;&#10;התיאור נוצר באופן אוטומטי">
            <a:extLst>
              <a:ext uri="{FF2B5EF4-FFF2-40B4-BE49-F238E27FC236}">
                <a16:creationId xmlns:a16="http://schemas.microsoft.com/office/drawing/2014/main" id="{7FC659FD-7D1B-483F-BB45-CF8164FCF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1260872"/>
            <a:ext cx="8515351" cy="3484458"/>
          </a:xfrm>
          <a:prstGeom prst="rect">
            <a:avLst/>
          </a:prstGeom>
        </p:spPr>
      </p:pic>
      <p:sp>
        <p:nvSpPr>
          <p:cNvPr id="9" name="Google Shape;258;p32">
            <a:extLst>
              <a:ext uri="{FF2B5EF4-FFF2-40B4-BE49-F238E27FC236}">
                <a16:creationId xmlns:a16="http://schemas.microsoft.com/office/drawing/2014/main" id="{A07F361D-58BA-47CB-AE10-FDFDB08579BF}"/>
              </a:ext>
            </a:extLst>
          </p:cNvPr>
          <p:cNvSpPr txBox="1">
            <a:spLocks/>
          </p:cNvSpPr>
          <p:nvPr/>
        </p:nvSpPr>
        <p:spPr>
          <a:xfrm>
            <a:off x="1576900" y="751929"/>
            <a:ext cx="6997303" cy="43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כאן צבע כל נקודה נקבע לפי אחוז ההצבעה בקלפי למפלגה</a:t>
            </a:r>
          </a:p>
        </p:txBody>
      </p:sp>
    </p:spTree>
    <p:extLst>
      <p:ext uri="{BB962C8B-B14F-4D97-AF65-F5344CB8AC3E}">
        <p14:creationId xmlns:p14="http://schemas.microsoft.com/office/powerpoint/2010/main" val="600396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1955519" y="604078"/>
            <a:ext cx="6997303" cy="65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/>
              <a:t>כאן צבע כל נקודה נקבע לפי אחוז ההצבעה בקלפי למפלגת כחול לבן</a:t>
            </a:r>
            <a:endParaRPr dirty="0"/>
          </a:p>
        </p:txBody>
      </p:sp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-1200150" y="0"/>
            <a:ext cx="465772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PCA 2020</a:t>
            </a:r>
            <a:endParaRPr lang="en" sz="2800" dirty="0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177B806-26C6-49AB-BA35-F42B8FAA8ACD}"/>
              </a:ext>
            </a:extLst>
          </p:cNvPr>
          <p:cNvGrpSpPr/>
          <p:nvPr/>
        </p:nvGrpSpPr>
        <p:grpSpPr>
          <a:xfrm>
            <a:off x="462639" y="1367596"/>
            <a:ext cx="7975833" cy="3519060"/>
            <a:chOff x="462639" y="1367596"/>
            <a:chExt cx="7975833" cy="3519060"/>
          </a:xfrm>
        </p:grpSpPr>
        <p:grpSp>
          <p:nvGrpSpPr>
            <p:cNvPr id="3" name="קבוצה 2">
              <a:extLst>
                <a:ext uri="{FF2B5EF4-FFF2-40B4-BE49-F238E27FC236}">
                  <a16:creationId xmlns:a16="http://schemas.microsoft.com/office/drawing/2014/main" id="{E4D66724-D530-4877-B74C-73170DC3F76E}"/>
                </a:ext>
              </a:extLst>
            </p:cNvPr>
            <p:cNvGrpSpPr/>
            <p:nvPr/>
          </p:nvGrpSpPr>
          <p:grpSpPr>
            <a:xfrm>
              <a:off x="462639" y="1367596"/>
              <a:ext cx="7975833" cy="3296807"/>
              <a:chOff x="462639" y="1367596"/>
              <a:chExt cx="7975833" cy="3296807"/>
            </a:xfrm>
          </p:grpSpPr>
          <p:pic>
            <p:nvPicPr>
              <p:cNvPr id="4" name="תמונה 3">
                <a:extLst>
                  <a:ext uri="{FF2B5EF4-FFF2-40B4-BE49-F238E27FC236}">
                    <a16:creationId xmlns:a16="http://schemas.microsoft.com/office/drawing/2014/main" id="{668A5D0A-4C09-474C-A6AB-B9DFC6EEF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063" t="31667" r="1875" b="15972"/>
              <a:stretch/>
            </p:blipFill>
            <p:spPr>
              <a:xfrm>
                <a:off x="462639" y="1367596"/>
                <a:ext cx="7975833" cy="3171825"/>
              </a:xfrm>
              <a:prstGeom prst="rect">
                <a:avLst/>
              </a:prstGeom>
            </p:spPr>
          </p:pic>
          <p:sp>
            <p:nvSpPr>
              <p:cNvPr id="2" name="אליפסה 1">
                <a:extLst>
                  <a:ext uri="{FF2B5EF4-FFF2-40B4-BE49-F238E27FC236}">
                    <a16:creationId xmlns:a16="http://schemas.microsoft.com/office/drawing/2014/main" id="{7CA931C3-D324-43A0-A89D-5F1039DE50CF}"/>
                  </a:ext>
                </a:extLst>
              </p:cNvPr>
              <p:cNvSpPr/>
              <p:nvPr/>
            </p:nvSpPr>
            <p:spPr>
              <a:xfrm rot="18765727">
                <a:off x="2029982" y="3449440"/>
                <a:ext cx="1544272" cy="88565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" name="אליפסה 5">
                <a:extLst>
                  <a:ext uri="{FF2B5EF4-FFF2-40B4-BE49-F238E27FC236}">
                    <a16:creationId xmlns:a16="http://schemas.microsoft.com/office/drawing/2014/main" id="{3C511D39-259C-43E0-B693-1089071F4813}"/>
                  </a:ext>
                </a:extLst>
              </p:cNvPr>
              <p:cNvSpPr/>
              <p:nvPr/>
            </p:nvSpPr>
            <p:spPr>
              <a:xfrm>
                <a:off x="3865819" y="2646328"/>
                <a:ext cx="3706556" cy="61436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" name="אליפסה 6">
                <a:extLst>
                  <a:ext uri="{FF2B5EF4-FFF2-40B4-BE49-F238E27FC236}">
                    <a16:creationId xmlns:a16="http://schemas.microsoft.com/office/drawing/2014/main" id="{475D99D9-2E17-42C3-BA1E-B3C82C8AF663}"/>
                  </a:ext>
                </a:extLst>
              </p:cNvPr>
              <p:cNvSpPr/>
              <p:nvPr/>
            </p:nvSpPr>
            <p:spPr>
              <a:xfrm rot="19629306">
                <a:off x="985678" y="3182053"/>
                <a:ext cx="1369807" cy="93144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אליפסה 8">
                <a:extLst>
                  <a:ext uri="{FF2B5EF4-FFF2-40B4-BE49-F238E27FC236}">
                    <a16:creationId xmlns:a16="http://schemas.microsoft.com/office/drawing/2014/main" id="{CBC699C6-2E6C-4427-844B-FC4FD9B06928}"/>
                  </a:ext>
                </a:extLst>
              </p:cNvPr>
              <p:cNvSpPr/>
              <p:nvPr/>
            </p:nvSpPr>
            <p:spPr>
              <a:xfrm rot="1232965">
                <a:off x="1376578" y="1875761"/>
                <a:ext cx="1575301" cy="90465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2" name="Google Shape;258;p32">
              <a:extLst>
                <a:ext uri="{FF2B5EF4-FFF2-40B4-BE49-F238E27FC236}">
                  <a16:creationId xmlns:a16="http://schemas.microsoft.com/office/drawing/2014/main" id="{E6FAD0B9-3EF7-41FD-8312-05DFE131720A}"/>
                </a:ext>
              </a:extLst>
            </p:cNvPr>
            <p:cNvSpPr txBox="1">
              <a:spLocks/>
            </p:cNvSpPr>
            <p:nvPr/>
          </p:nvSpPr>
          <p:spPr>
            <a:xfrm>
              <a:off x="1666957" y="1514551"/>
              <a:ext cx="655109" cy="415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שמאל</a:t>
              </a:r>
            </a:p>
          </p:txBody>
        </p:sp>
        <p:sp>
          <p:nvSpPr>
            <p:cNvPr id="13" name="Google Shape;258;p32">
              <a:extLst>
                <a:ext uri="{FF2B5EF4-FFF2-40B4-BE49-F238E27FC236}">
                  <a16:creationId xmlns:a16="http://schemas.microsoft.com/office/drawing/2014/main" id="{E96BA5CE-3725-48D9-B588-E7EB8F18C032}"/>
                </a:ext>
              </a:extLst>
            </p:cNvPr>
            <p:cNvSpPr txBox="1">
              <a:spLocks/>
            </p:cNvSpPr>
            <p:nvPr/>
          </p:nvSpPr>
          <p:spPr>
            <a:xfrm>
              <a:off x="744304" y="3983499"/>
              <a:ext cx="655109" cy="415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ימין</a:t>
              </a:r>
            </a:p>
          </p:txBody>
        </p:sp>
        <p:sp>
          <p:nvSpPr>
            <p:cNvPr id="14" name="Google Shape;258;p32">
              <a:extLst>
                <a:ext uri="{FF2B5EF4-FFF2-40B4-BE49-F238E27FC236}">
                  <a16:creationId xmlns:a16="http://schemas.microsoft.com/office/drawing/2014/main" id="{B091C9DA-6EA1-421D-8743-C86C0F3F90A6}"/>
                </a:ext>
              </a:extLst>
            </p:cNvPr>
            <p:cNvSpPr txBox="1">
              <a:spLocks/>
            </p:cNvSpPr>
            <p:nvPr/>
          </p:nvSpPr>
          <p:spPr>
            <a:xfrm>
              <a:off x="2157413" y="4471559"/>
              <a:ext cx="900863" cy="415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מגזר חרדי</a:t>
              </a:r>
            </a:p>
          </p:txBody>
        </p:sp>
        <p:sp>
          <p:nvSpPr>
            <p:cNvPr id="15" name="Google Shape;258;p32">
              <a:extLst>
                <a:ext uri="{FF2B5EF4-FFF2-40B4-BE49-F238E27FC236}">
                  <a16:creationId xmlns:a16="http://schemas.microsoft.com/office/drawing/2014/main" id="{B46572BE-3BD5-4032-851A-7E367A3A8D3A}"/>
                </a:ext>
              </a:extLst>
            </p:cNvPr>
            <p:cNvSpPr txBox="1">
              <a:spLocks/>
            </p:cNvSpPr>
            <p:nvPr/>
          </p:nvSpPr>
          <p:spPr>
            <a:xfrm>
              <a:off x="5454170" y="2332055"/>
              <a:ext cx="900863" cy="415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מגזר ערבי</a:t>
              </a:r>
            </a:p>
          </p:txBody>
        </p:sp>
      </p:grp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2D69A1F7-C4E6-4FCB-8D33-D9ADB895D1BE}"/>
              </a:ext>
            </a:extLst>
          </p:cNvPr>
          <p:cNvCxnSpPr>
            <a:cxnSpLocks/>
          </p:cNvCxnSpPr>
          <p:nvPr/>
        </p:nvCxnSpPr>
        <p:spPr>
          <a:xfrm>
            <a:off x="271463" y="1135856"/>
            <a:ext cx="0" cy="387158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58;p32">
            <a:extLst>
              <a:ext uri="{FF2B5EF4-FFF2-40B4-BE49-F238E27FC236}">
                <a16:creationId xmlns:a16="http://schemas.microsoft.com/office/drawing/2014/main" id="{29A7E033-BBDF-4FBA-885D-D2D871B1D9C8}"/>
              </a:ext>
            </a:extLst>
          </p:cNvPr>
          <p:cNvSpPr txBox="1">
            <a:spLocks/>
          </p:cNvSpPr>
          <p:nvPr/>
        </p:nvSpPr>
        <p:spPr>
          <a:xfrm>
            <a:off x="-122196" y="757237"/>
            <a:ext cx="1636670" cy="27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dirty="0">
                <a:solidFill>
                  <a:srgbClr val="FF0000"/>
                </a:solidFill>
                <a:highlight>
                  <a:srgbClr val="FFFF00"/>
                </a:highlight>
              </a:rPr>
              <a:t>מדרג כלכלי-חברתי</a:t>
            </a:r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A6F457BE-E3FB-4E89-AB77-36D5141A2A0D}"/>
              </a:ext>
            </a:extLst>
          </p:cNvPr>
          <p:cNvSpPr/>
          <p:nvPr/>
        </p:nvSpPr>
        <p:spPr>
          <a:xfrm rot="19629306">
            <a:off x="1823338" y="2898303"/>
            <a:ext cx="1203705" cy="9314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Google Shape;258;p32">
            <a:extLst>
              <a:ext uri="{FF2B5EF4-FFF2-40B4-BE49-F238E27FC236}">
                <a16:creationId xmlns:a16="http://schemas.microsoft.com/office/drawing/2014/main" id="{DBD3D408-9AA6-4508-B1E5-12928A91BA58}"/>
              </a:ext>
            </a:extLst>
          </p:cNvPr>
          <p:cNvSpPr txBox="1">
            <a:spLocks/>
          </p:cNvSpPr>
          <p:nvPr/>
        </p:nvSpPr>
        <p:spPr>
          <a:xfrm>
            <a:off x="2536887" y="2817171"/>
            <a:ext cx="1030001" cy="41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050" dirty="0">
                <a:solidFill>
                  <a:srgbClr val="FF0000"/>
                </a:solidFill>
                <a:highlight>
                  <a:srgbClr val="FFFF00"/>
                </a:highlight>
              </a:rPr>
              <a:t>מגזר דתי-לאומי</a:t>
            </a:r>
          </a:p>
        </p:txBody>
      </p:sp>
    </p:spTree>
    <p:extLst>
      <p:ext uri="{BB962C8B-B14F-4D97-AF65-F5344CB8AC3E}">
        <p14:creationId xmlns:p14="http://schemas.microsoft.com/office/powerpoint/2010/main" val="316786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52;p32">
            <a:extLst>
              <a:ext uri="{FF2B5EF4-FFF2-40B4-BE49-F238E27FC236}">
                <a16:creationId xmlns:a16="http://schemas.microsoft.com/office/drawing/2014/main" id="{45175449-50A3-480E-B752-FD8A42EF90CD}"/>
              </a:ext>
            </a:extLst>
          </p:cNvPr>
          <p:cNvSpPr/>
          <p:nvPr/>
        </p:nvSpPr>
        <p:spPr>
          <a:xfrm>
            <a:off x="7493793" y="2186365"/>
            <a:ext cx="1370745" cy="99925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6013334" y="829617"/>
            <a:ext cx="3130666" cy="83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/>
              <a:t>כאן צבע כל נקודה נקבע לפי ההפרש באחוז ההצבעה לכחול לבן בין </a:t>
            </a:r>
            <a:r>
              <a:rPr lang="en-US" dirty="0"/>
              <a:t>2019a</a:t>
            </a:r>
            <a:r>
              <a:rPr lang="he-IL" dirty="0"/>
              <a:t> ל-</a:t>
            </a:r>
            <a:r>
              <a:rPr lang="en-US" dirty="0"/>
              <a:t>2019b</a:t>
            </a:r>
          </a:p>
        </p:txBody>
      </p:sp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5957888" y="3420504"/>
            <a:ext cx="3186112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PCA 2020</a:t>
            </a:r>
            <a:endParaRPr lang="en" sz="28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A962E71-7518-4157-BA6E-2A106A22B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7" y="292247"/>
            <a:ext cx="5595260" cy="2289564"/>
          </a:xfrm>
          <a:prstGeom prst="rect">
            <a:avLst/>
          </a:prstGeom>
        </p:spPr>
      </p:pic>
      <p:pic>
        <p:nvPicPr>
          <p:cNvPr id="9" name="תמונה 8" descr="תמונה שמכילה טקסט, אור, כהה&#10;&#10;התיאור נוצר באופן אוטומטי">
            <a:extLst>
              <a:ext uri="{FF2B5EF4-FFF2-40B4-BE49-F238E27FC236}">
                <a16:creationId xmlns:a16="http://schemas.microsoft.com/office/drawing/2014/main" id="{8A5B6F84-35A7-439B-AFDA-098DBF972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7" y="2688272"/>
            <a:ext cx="5663291" cy="2317402"/>
          </a:xfrm>
          <a:prstGeom prst="rect">
            <a:avLst/>
          </a:prstGeom>
        </p:spPr>
      </p:pic>
      <p:sp>
        <p:nvSpPr>
          <p:cNvPr id="11" name="Google Shape;253;p32">
            <a:extLst>
              <a:ext uri="{FF2B5EF4-FFF2-40B4-BE49-F238E27FC236}">
                <a16:creationId xmlns:a16="http://schemas.microsoft.com/office/drawing/2014/main" id="{EE34DEFA-FA0E-459E-B6A2-E3BFFBF3E92F}"/>
              </a:ext>
            </a:extLst>
          </p:cNvPr>
          <p:cNvSpPr txBox="1">
            <a:spLocks/>
          </p:cNvSpPr>
          <p:nvPr/>
        </p:nvSpPr>
        <p:spPr>
          <a:xfrm>
            <a:off x="5902432" y="265876"/>
            <a:ext cx="3186112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PCA 2019b</a:t>
            </a:r>
            <a:endParaRPr lang="en" sz="2800" dirty="0"/>
          </a:p>
        </p:txBody>
      </p:sp>
      <p:sp>
        <p:nvSpPr>
          <p:cNvPr id="12" name="Google Shape;258;p32">
            <a:extLst>
              <a:ext uri="{FF2B5EF4-FFF2-40B4-BE49-F238E27FC236}">
                <a16:creationId xmlns:a16="http://schemas.microsoft.com/office/drawing/2014/main" id="{234F45DE-C1BC-4AA1-90CA-7372BAEECC9E}"/>
              </a:ext>
            </a:extLst>
          </p:cNvPr>
          <p:cNvSpPr txBox="1">
            <a:spLocks/>
          </p:cNvSpPr>
          <p:nvPr/>
        </p:nvSpPr>
        <p:spPr>
          <a:xfrm>
            <a:off x="5902432" y="4044600"/>
            <a:ext cx="3130666" cy="65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כאן צבע כל נקודה נקבע לפי ההפרש באחוז ההצבעה לכחול לבן בין </a:t>
            </a:r>
            <a:r>
              <a:rPr lang="en-US" dirty="0"/>
              <a:t>2019b</a:t>
            </a:r>
            <a:r>
              <a:rPr lang="he-IL" dirty="0"/>
              <a:t> ל-</a:t>
            </a:r>
            <a:r>
              <a:rPr lang="en-US" dirty="0"/>
              <a:t>2020</a:t>
            </a:r>
          </a:p>
        </p:txBody>
      </p:sp>
      <p:sp>
        <p:nvSpPr>
          <p:cNvPr id="13" name="Google Shape;888;p37">
            <a:extLst>
              <a:ext uri="{FF2B5EF4-FFF2-40B4-BE49-F238E27FC236}">
                <a16:creationId xmlns:a16="http://schemas.microsoft.com/office/drawing/2014/main" id="{8353D38B-9615-4119-BC7E-5723D1E7F4BD}"/>
              </a:ext>
            </a:extLst>
          </p:cNvPr>
          <p:cNvSpPr/>
          <p:nvPr/>
        </p:nvSpPr>
        <p:spPr>
          <a:xfrm>
            <a:off x="8460111" y="2269717"/>
            <a:ext cx="185100" cy="1851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88;p37">
            <a:extLst>
              <a:ext uri="{FF2B5EF4-FFF2-40B4-BE49-F238E27FC236}">
                <a16:creationId xmlns:a16="http://schemas.microsoft.com/office/drawing/2014/main" id="{C0271348-D3F1-4832-BA37-681E22F70154}"/>
              </a:ext>
            </a:extLst>
          </p:cNvPr>
          <p:cNvSpPr/>
          <p:nvPr/>
        </p:nvSpPr>
        <p:spPr>
          <a:xfrm>
            <a:off x="8460111" y="2566212"/>
            <a:ext cx="185100" cy="1851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88;p37">
            <a:extLst>
              <a:ext uri="{FF2B5EF4-FFF2-40B4-BE49-F238E27FC236}">
                <a16:creationId xmlns:a16="http://schemas.microsoft.com/office/drawing/2014/main" id="{34AE4CAD-2923-43F4-9840-FB121654856B}"/>
              </a:ext>
            </a:extLst>
          </p:cNvPr>
          <p:cNvSpPr/>
          <p:nvPr/>
        </p:nvSpPr>
        <p:spPr>
          <a:xfrm>
            <a:off x="8469269" y="2864258"/>
            <a:ext cx="185100" cy="1851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8;p32">
            <a:extLst>
              <a:ext uri="{FF2B5EF4-FFF2-40B4-BE49-F238E27FC236}">
                <a16:creationId xmlns:a16="http://schemas.microsoft.com/office/drawing/2014/main" id="{00606847-3430-4636-BC10-908DE31CCB39}"/>
              </a:ext>
            </a:extLst>
          </p:cNvPr>
          <p:cNvSpPr txBox="1">
            <a:spLocks/>
          </p:cNvSpPr>
          <p:nvPr/>
        </p:nvSpPr>
        <p:spPr>
          <a:xfrm>
            <a:off x="7345582" y="2203237"/>
            <a:ext cx="1016322" cy="40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dirty="0"/>
              <a:t>התחזקות</a:t>
            </a:r>
            <a:endParaRPr lang="en-US" sz="1100" dirty="0"/>
          </a:p>
        </p:txBody>
      </p:sp>
      <p:sp>
        <p:nvSpPr>
          <p:cNvPr id="18" name="Google Shape;258;p32">
            <a:extLst>
              <a:ext uri="{FF2B5EF4-FFF2-40B4-BE49-F238E27FC236}">
                <a16:creationId xmlns:a16="http://schemas.microsoft.com/office/drawing/2014/main" id="{BF891638-0C82-4CAA-87A5-59E3DF0BCE9E}"/>
              </a:ext>
            </a:extLst>
          </p:cNvPr>
          <p:cNvSpPr txBox="1">
            <a:spLocks/>
          </p:cNvSpPr>
          <p:nvPr/>
        </p:nvSpPr>
        <p:spPr>
          <a:xfrm>
            <a:off x="7371777" y="2483280"/>
            <a:ext cx="1016322" cy="40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dirty="0"/>
              <a:t>ללא שינוי</a:t>
            </a:r>
            <a:endParaRPr lang="en-US" sz="1100" dirty="0"/>
          </a:p>
        </p:txBody>
      </p:sp>
      <p:sp>
        <p:nvSpPr>
          <p:cNvPr id="19" name="Google Shape;258;p32">
            <a:extLst>
              <a:ext uri="{FF2B5EF4-FFF2-40B4-BE49-F238E27FC236}">
                <a16:creationId xmlns:a16="http://schemas.microsoft.com/office/drawing/2014/main" id="{08DDFAD2-F8D5-4D73-9700-31A52CD554D7}"/>
              </a:ext>
            </a:extLst>
          </p:cNvPr>
          <p:cNvSpPr txBox="1">
            <a:spLocks/>
          </p:cNvSpPr>
          <p:nvPr/>
        </p:nvSpPr>
        <p:spPr>
          <a:xfrm>
            <a:off x="7388916" y="2758018"/>
            <a:ext cx="1016322" cy="40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dirty="0"/>
              <a:t>היחלשות</a:t>
            </a:r>
            <a:endParaRPr lang="en-US" sz="1100" dirty="0"/>
          </a:p>
        </p:txBody>
      </p:sp>
      <p:sp>
        <p:nvSpPr>
          <p:cNvPr id="20" name="Google Shape;258;p32">
            <a:extLst>
              <a:ext uri="{FF2B5EF4-FFF2-40B4-BE49-F238E27FC236}">
                <a16:creationId xmlns:a16="http://schemas.microsoft.com/office/drawing/2014/main" id="{5A8E73CA-E095-40D2-8417-778C0855DFFE}"/>
              </a:ext>
            </a:extLst>
          </p:cNvPr>
          <p:cNvSpPr txBox="1">
            <a:spLocks/>
          </p:cNvSpPr>
          <p:nvPr/>
        </p:nvSpPr>
        <p:spPr>
          <a:xfrm>
            <a:off x="0" y="4701394"/>
            <a:ext cx="1370746" cy="35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100" dirty="0" err="1">
                <a:solidFill>
                  <a:srgbClr val="FF0000"/>
                </a:solidFill>
              </a:rPr>
              <a:t>כסרא-סמיע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A7ACCDCE-A9E9-4768-B139-60C3C1127880}"/>
              </a:ext>
            </a:extLst>
          </p:cNvPr>
          <p:cNvCxnSpPr>
            <a:cxnSpLocks/>
          </p:cNvCxnSpPr>
          <p:nvPr/>
        </p:nvCxnSpPr>
        <p:spPr>
          <a:xfrm flipV="1">
            <a:off x="478631" y="4339652"/>
            <a:ext cx="270877" cy="511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7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52;p32">
            <a:extLst>
              <a:ext uri="{FF2B5EF4-FFF2-40B4-BE49-F238E27FC236}">
                <a16:creationId xmlns:a16="http://schemas.microsoft.com/office/drawing/2014/main" id="{45175449-50A3-480E-B752-FD8A42EF90CD}"/>
              </a:ext>
            </a:extLst>
          </p:cNvPr>
          <p:cNvSpPr/>
          <p:nvPr/>
        </p:nvSpPr>
        <p:spPr>
          <a:xfrm>
            <a:off x="7493793" y="2186365"/>
            <a:ext cx="1370745" cy="99925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71438" y="134379"/>
            <a:ext cx="3186112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PCA 2020</a:t>
            </a:r>
            <a:endParaRPr lang="en" sz="2800" dirty="0"/>
          </a:p>
        </p:txBody>
      </p:sp>
      <p:sp>
        <p:nvSpPr>
          <p:cNvPr id="12" name="Google Shape;258;p32">
            <a:extLst>
              <a:ext uri="{FF2B5EF4-FFF2-40B4-BE49-F238E27FC236}">
                <a16:creationId xmlns:a16="http://schemas.microsoft.com/office/drawing/2014/main" id="{234F45DE-C1BC-4AA1-90CA-7372BAEECC9E}"/>
              </a:ext>
            </a:extLst>
          </p:cNvPr>
          <p:cNvSpPr txBox="1">
            <a:spLocks/>
          </p:cNvSpPr>
          <p:nvPr/>
        </p:nvSpPr>
        <p:spPr>
          <a:xfrm>
            <a:off x="3850481" y="190909"/>
            <a:ext cx="4806650" cy="65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כאן צבע כל נקודה נקבע לפי ההפרש באחוז ההצבעה לכחול לבן בין </a:t>
            </a:r>
            <a:r>
              <a:rPr lang="en-US" dirty="0"/>
              <a:t>2019b</a:t>
            </a:r>
            <a:r>
              <a:rPr lang="he-IL" dirty="0"/>
              <a:t> ל-</a:t>
            </a:r>
            <a:r>
              <a:rPr lang="en-US" dirty="0"/>
              <a:t>2020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התמקדות רק בקלפיות שממוקדמות בעיר </a:t>
            </a:r>
            <a:r>
              <a:rPr lang="he-IL" b="1" dirty="0"/>
              <a:t>חיפה</a:t>
            </a:r>
            <a:endParaRPr lang="en-US" b="1" dirty="0"/>
          </a:p>
        </p:txBody>
      </p:sp>
      <p:sp>
        <p:nvSpPr>
          <p:cNvPr id="13" name="Google Shape;888;p37">
            <a:extLst>
              <a:ext uri="{FF2B5EF4-FFF2-40B4-BE49-F238E27FC236}">
                <a16:creationId xmlns:a16="http://schemas.microsoft.com/office/drawing/2014/main" id="{8353D38B-9615-4119-BC7E-5723D1E7F4BD}"/>
              </a:ext>
            </a:extLst>
          </p:cNvPr>
          <p:cNvSpPr/>
          <p:nvPr/>
        </p:nvSpPr>
        <p:spPr>
          <a:xfrm>
            <a:off x="8460111" y="2269717"/>
            <a:ext cx="185100" cy="1851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88;p37">
            <a:extLst>
              <a:ext uri="{FF2B5EF4-FFF2-40B4-BE49-F238E27FC236}">
                <a16:creationId xmlns:a16="http://schemas.microsoft.com/office/drawing/2014/main" id="{C0271348-D3F1-4832-BA37-681E22F70154}"/>
              </a:ext>
            </a:extLst>
          </p:cNvPr>
          <p:cNvSpPr/>
          <p:nvPr/>
        </p:nvSpPr>
        <p:spPr>
          <a:xfrm>
            <a:off x="8460111" y="2566212"/>
            <a:ext cx="185100" cy="1851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88;p37">
            <a:extLst>
              <a:ext uri="{FF2B5EF4-FFF2-40B4-BE49-F238E27FC236}">
                <a16:creationId xmlns:a16="http://schemas.microsoft.com/office/drawing/2014/main" id="{34AE4CAD-2923-43F4-9840-FB121654856B}"/>
              </a:ext>
            </a:extLst>
          </p:cNvPr>
          <p:cNvSpPr/>
          <p:nvPr/>
        </p:nvSpPr>
        <p:spPr>
          <a:xfrm>
            <a:off x="8469269" y="2864258"/>
            <a:ext cx="185100" cy="1851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8;p32">
            <a:extLst>
              <a:ext uri="{FF2B5EF4-FFF2-40B4-BE49-F238E27FC236}">
                <a16:creationId xmlns:a16="http://schemas.microsoft.com/office/drawing/2014/main" id="{00606847-3430-4636-BC10-908DE31CCB39}"/>
              </a:ext>
            </a:extLst>
          </p:cNvPr>
          <p:cNvSpPr txBox="1">
            <a:spLocks/>
          </p:cNvSpPr>
          <p:nvPr/>
        </p:nvSpPr>
        <p:spPr>
          <a:xfrm>
            <a:off x="7345582" y="2203237"/>
            <a:ext cx="1016322" cy="40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dirty="0"/>
              <a:t>התחזקות</a:t>
            </a:r>
            <a:endParaRPr lang="en-US" sz="1100" dirty="0"/>
          </a:p>
        </p:txBody>
      </p:sp>
      <p:sp>
        <p:nvSpPr>
          <p:cNvPr id="18" name="Google Shape;258;p32">
            <a:extLst>
              <a:ext uri="{FF2B5EF4-FFF2-40B4-BE49-F238E27FC236}">
                <a16:creationId xmlns:a16="http://schemas.microsoft.com/office/drawing/2014/main" id="{BF891638-0C82-4CAA-87A5-59E3DF0BCE9E}"/>
              </a:ext>
            </a:extLst>
          </p:cNvPr>
          <p:cNvSpPr txBox="1">
            <a:spLocks/>
          </p:cNvSpPr>
          <p:nvPr/>
        </p:nvSpPr>
        <p:spPr>
          <a:xfrm>
            <a:off x="7371777" y="2483280"/>
            <a:ext cx="1016322" cy="40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dirty="0"/>
              <a:t>ללא שינוי</a:t>
            </a:r>
            <a:endParaRPr lang="en-US" sz="1100" dirty="0"/>
          </a:p>
        </p:txBody>
      </p:sp>
      <p:sp>
        <p:nvSpPr>
          <p:cNvPr id="19" name="Google Shape;258;p32">
            <a:extLst>
              <a:ext uri="{FF2B5EF4-FFF2-40B4-BE49-F238E27FC236}">
                <a16:creationId xmlns:a16="http://schemas.microsoft.com/office/drawing/2014/main" id="{08DDFAD2-F8D5-4D73-9700-31A52CD554D7}"/>
              </a:ext>
            </a:extLst>
          </p:cNvPr>
          <p:cNvSpPr txBox="1">
            <a:spLocks/>
          </p:cNvSpPr>
          <p:nvPr/>
        </p:nvSpPr>
        <p:spPr>
          <a:xfrm>
            <a:off x="7388916" y="2758018"/>
            <a:ext cx="1016322" cy="40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dirty="0"/>
              <a:t>היחלשות</a:t>
            </a:r>
            <a:endParaRPr lang="en-US" sz="1100" dirty="0"/>
          </a:p>
        </p:txBody>
      </p:sp>
      <p:pic>
        <p:nvPicPr>
          <p:cNvPr id="6" name="תמונה 5" descr="תמונה שמכילה טקסט, אור&#10;&#10;התיאור נוצר באופן אוטומטי">
            <a:extLst>
              <a:ext uri="{FF2B5EF4-FFF2-40B4-BE49-F238E27FC236}">
                <a16:creationId xmlns:a16="http://schemas.microsoft.com/office/drawing/2014/main" id="{09570AC8-DF24-44EF-BA94-C95B79337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1" y="1312858"/>
            <a:ext cx="7020303" cy="28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7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210070" y="696926"/>
            <a:ext cx="6997303" cy="423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Constrained Optimization problem:</a:t>
            </a:r>
            <a:endParaRPr b="1" dirty="0"/>
          </a:p>
        </p:txBody>
      </p:sp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-357189" y="40131"/>
            <a:ext cx="6736557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Votes Transfer (2019a-2019b-2020)</a:t>
            </a:r>
            <a:endParaRPr lang="en" sz="28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7E316B1-71D0-4A9A-94FF-5AFCBC4EA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0" t="47361" r="37734" b="46945"/>
          <a:stretch/>
        </p:blipFill>
        <p:spPr>
          <a:xfrm>
            <a:off x="1399388" y="1115486"/>
            <a:ext cx="5334419" cy="656793"/>
          </a:xfrm>
          <a:prstGeom prst="rect">
            <a:avLst/>
          </a:prstGeom>
        </p:spPr>
      </p:pic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555DAB19-10F9-40A9-8A8C-6445CF4FB7FB}"/>
              </a:ext>
            </a:extLst>
          </p:cNvPr>
          <p:cNvSpPr txBox="1"/>
          <p:nvPr/>
        </p:nvSpPr>
        <p:spPr>
          <a:xfrm>
            <a:off x="2487631" y="4376473"/>
            <a:ext cx="21772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import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cvxpy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as</a:t>
            </a:r>
            <a:r>
              <a:rPr lang="en-US" sz="11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cvx</a:t>
            </a:r>
            <a:endParaRPr lang="en-US" sz="11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</p:txBody>
      </p:sp>
      <p:grpSp>
        <p:nvGrpSpPr>
          <p:cNvPr id="271" name="קבוצה 270">
            <a:extLst>
              <a:ext uri="{FF2B5EF4-FFF2-40B4-BE49-F238E27FC236}">
                <a16:creationId xmlns:a16="http://schemas.microsoft.com/office/drawing/2014/main" id="{5915D15A-7ADE-43C6-A994-E628C088C874}"/>
              </a:ext>
            </a:extLst>
          </p:cNvPr>
          <p:cNvGrpSpPr/>
          <p:nvPr/>
        </p:nvGrpSpPr>
        <p:grpSpPr>
          <a:xfrm>
            <a:off x="229468" y="2770897"/>
            <a:ext cx="5796413" cy="1772529"/>
            <a:chOff x="805439" y="3288153"/>
            <a:chExt cx="5796413" cy="1772529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9328AB8F-9DC1-409E-A5C2-89A741A4B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97" t="53056" r="58984" b="43464"/>
            <a:stretch/>
          </p:blipFill>
          <p:spPr>
            <a:xfrm>
              <a:off x="870377" y="4746358"/>
              <a:ext cx="1480036" cy="314324"/>
            </a:xfrm>
            <a:prstGeom prst="rect">
              <a:avLst/>
            </a:prstGeom>
          </p:spPr>
        </p:pic>
        <p:grpSp>
          <p:nvGrpSpPr>
            <p:cNvPr id="270" name="קבוצה 269">
              <a:extLst>
                <a:ext uri="{FF2B5EF4-FFF2-40B4-BE49-F238E27FC236}">
                  <a16:creationId xmlns:a16="http://schemas.microsoft.com/office/drawing/2014/main" id="{82B2BA0F-B470-426A-BE5D-9D3E3FF2800D}"/>
                </a:ext>
              </a:extLst>
            </p:cNvPr>
            <p:cNvGrpSpPr/>
            <p:nvPr/>
          </p:nvGrpSpPr>
          <p:grpSpPr>
            <a:xfrm>
              <a:off x="805439" y="3288153"/>
              <a:ext cx="5796413" cy="1386533"/>
              <a:chOff x="805439" y="3288153"/>
              <a:chExt cx="5796413" cy="1386533"/>
            </a:xfrm>
          </p:grpSpPr>
          <p:grpSp>
            <p:nvGrpSpPr>
              <p:cNvPr id="12" name="קבוצה 11">
                <a:extLst>
                  <a:ext uri="{FF2B5EF4-FFF2-40B4-BE49-F238E27FC236}">
                    <a16:creationId xmlns:a16="http://schemas.microsoft.com/office/drawing/2014/main" id="{89BC50F8-8BDE-49C8-97B0-5676E5427546}"/>
                  </a:ext>
                </a:extLst>
              </p:cNvPr>
              <p:cNvGrpSpPr/>
              <p:nvPr/>
            </p:nvGrpSpPr>
            <p:grpSpPr>
              <a:xfrm>
                <a:off x="815984" y="4272234"/>
                <a:ext cx="5785868" cy="402452"/>
                <a:chOff x="938214" y="2512941"/>
                <a:chExt cx="5785868" cy="402452"/>
              </a:xfrm>
            </p:grpSpPr>
            <p:pic>
              <p:nvPicPr>
                <p:cNvPr id="9" name="תמונה 8">
                  <a:extLst>
                    <a:ext uri="{FF2B5EF4-FFF2-40B4-BE49-F238E27FC236}">
                      <a16:creationId xmlns:a16="http://schemas.microsoft.com/office/drawing/2014/main" id="{ED536CAD-C534-4886-9284-6377376C9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5782" t="59024" r="42421" b="36805"/>
                <a:stretch/>
              </p:blipFill>
              <p:spPr>
                <a:xfrm>
                  <a:off x="1471613" y="2520396"/>
                  <a:ext cx="5252469" cy="387542"/>
                </a:xfrm>
                <a:prstGeom prst="rect">
                  <a:avLst/>
                </a:prstGeom>
              </p:spPr>
            </p:pic>
            <p:pic>
              <p:nvPicPr>
                <p:cNvPr id="13" name="תמונה 12">
                  <a:extLst>
                    <a:ext uri="{FF2B5EF4-FFF2-40B4-BE49-F238E27FC236}">
                      <a16:creationId xmlns:a16="http://schemas.microsoft.com/office/drawing/2014/main" id="{726DFB4D-1EE2-4620-88E4-ECB049784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1797" t="53056" r="66616" b="43464"/>
                <a:stretch/>
              </p:blipFill>
              <p:spPr>
                <a:xfrm>
                  <a:off x="938214" y="2512941"/>
                  <a:ext cx="326230" cy="402452"/>
                </a:xfrm>
                <a:prstGeom prst="rect">
                  <a:avLst/>
                </a:prstGeom>
              </p:spPr>
            </p:pic>
            <p:pic>
              <p:nvPicPr>
                <p:cNvPr id="15" name="תמונה 14">
                  <a:extLst>
                    <a:ext uri="{FF2B5EF4-FFF2-40B4-BE49-F238E27FC236}">
                      <a16:creationId xmlns:a16="http://schemas.microsoft.com/office/drawing/2014/main" id="{C24BFC82-F418-46B2-A32B-86292258B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5286" t="59024" r="53071" b="36805"/>
                <a:stretch/>
              </p:blipFill>
              <p:spPr>
                <a:xfrm>
                  <a:off x="1250156" y="2520396"/>
                  <a:ext cx="271462" cy="387542"/>
                </a:xfrm>
                <a:prstGeom prst="rect">
                  <a:avLst/>
                </a:prstGeom>
              </p:spPr>
            </p:pic>
          </p:grpSp>
          <p:cxnSp>
            <p:nvCxnSpPr>
              <p:cNvPr id="25" name="מחבר חץ ישר 24">
                <a:extLst>
                  <a:ext uri="{FF2B5EF4-FFF2-40B4-BE49-F238E27FC236}">
                    <a16:creationId xmlns:a16="http://schemas.microsoft.com/office/drawing/2014/main" id="{23F61D62-FF72-4ADE-B47A-5B7FE78145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14052" y="3690205"/>
                <a:ext cx="536362" cy="561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Google Shape;258;p32">
                <a:extLst>
                  <a:ext uri="{FF2B5EF4-FFF2-40B4-BE49-F238E27FC236}">
                    <a16:creationId xmlns:a16="http://schemas.microsoft.com/office/drawing/2014/main" id="{C0849161-18BC-4EF6-83E0-B80641577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5439" y="3419686"/>
                <a:ext cx="1541207" cy="263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9pPr>
              </a:lstStyle>
              <a:p>
                <a:pPr marL="0" indent="0" algn="r" rtl="1"/>
                <a:r>
                  <a:rPr lang="he-IL" sz="1000" b="1" dirty="0"/>
                  <a:t>סיכויים הם אי שליליים</a:t>
                </a:r>
                <a:endParaRPr lang="en-US" sz="1000" b="1" dirty="0"/>
              </a:p>
            </p:txBody>
          </p:sp>
          <p:cxnSp>
            <p:nvCxnSpPr>
              <p:cNvPr id="32" name="מחבר חץ ישר 31">
                <a:extLst>
                  <a:ext uri="{FF2B5EF4-FFF2-40B4-BE49-F238E27FC236}">
                    <a16:creationId xmlns:a16="http://schemas.microsoft.com/office/drawing/2014/main" id="{B313EC81-1F7E-4C3B-884F-F98AADE85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02742" y="3718315"/>
                <a:ext cx="514242" cy="533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Google Shape;258;p32">
                <a:extLst>
                  <a:ext uri="{FF2B5EF4-FFF2-40B4-BE49-F238E27FC236}">
                    <a16:creationId xmlns:a16="http://schemas.microsoft.com/office/drawing/2014/main" id="{00F9F46B-519C-44BB-A6C4-6BFBFBCF66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1717" y="3288153"/>
                <a:ext cx="1541207" cy="4301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9pPr>
              </a:lstStyle>
              <a:p>
                <a:pPr marL="0" indent="0" algn="r" rtl="1"/>
                <a:r>
                  <a:rPr lang="he-IL" sz="1000" b="1" dirty="0"/>
                  <a:t>סכום הסיכויים לצאת ממפלגה </a:t>
                </a:r>
                <a:r>
                  <a:rPr lang="en-US" sz="1000" b="1" dirty="0"/>
                  <a:t>j</a:t>
                </a:r>
                <a:r>
                  <a:rPr lang="he-IL" sz="1000" b="1" dirty="0"/>
                  <a:t> הוא 1</a:t>
                </a:r>
                <a:endParaRPr lang="en-US" sz="1000" b="1" dirty="0"/>
              </a:p>
            </p:txBody>
          </p:sp>
          <p:sp>
            <p:nvSpPr>
              <p:cNvPr id="40" name="Google Shape;258;p32">
                <a:extLst>
                  <a:ext uri="{FF2B5EF4-FFF2-40B4-BE49-F238E27FC236}">
                    <a16:creationId xmlns:a16="http://schemas.microsoft.com/office/drawing/2014/main" id="{DAFBB86C-DD30-42A1-B5BA-CFBC247A83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848" y="3814282"/>
                <a:ext cx="1093051" cy="656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9pPr>
              </a:lstStyle>
              <a:p>
                <a:pPr marL="0" indent="0" algn="l"/>
                <a:r>
                  <a:rPr lang="en-US" b="1" dirty="0"/>
                  <a:t>Constraints:</a:t>
                </a:r>
              </a:p>
            </p:txBody>
          </p:sp>
        </p:grpSp>
      </p:grpSp>
      <p:grpSp>
        <p:nvGrpSpPr>
          <p:cNvPr id="269" name="קבוצה 268">
            <a:extLst>
              <a:ext uri="{FF2B5EF4-FFF2-40B4-BE49-F238E27FC236}">
                <a16:creationId xmlns:a16="http://schemas.microsoft.com/office/drawing/2014/main" id="{6AFD89F3-4FAA-48F9-92FB-763AD3CD0545}"/>
              </a:ext>
            </a:extLst>
          </p:cNvPr>
          <p:cNvGrpSpPr/>
          <p:nvPr/>
        </p:nvGrpSpPr>
        <p:grpSpPr>
          <a:xfrm>
            <a:off x="3708721" y="673205"/>
            <a:ext cx="5166635" cy="2746481"/>
            <a:chOff x="3865240" y="1030074"/>
            <a:chExt cx="5166635" cy="2746481"/>
          </a:xfrm>
        </p:grpSpPr>
        <p:sp>
          <p:nvSpPr>
            <p:cNvPr id="23" name="Google Shape;258;p32">
              <a:extLst>
                <a:ext uri="{FF2B5EF4-FFF2-40B4-BE49-F238E27FC236}">
                  <a16:creationId xmlns:a16="http://schemas.microsoft.com/office/drawing/2014/main" id="{195CB808-2E74-46BE-9D12-B2B42734120C}"/>
                </a:ext>
              </a:extLst>
            </p:cNvPr>
            <p:cNvSpPr txBox="1">
              <a:spLocks/>
            </p:cNvSpPr>
            <p:nvPr/>
          </p:nvSpPr>
          <p:spPr>
            <a:xfrm>
              <a:off x="7252542" y="3332952"/>
              <a:ext cx="1605708" cy="263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sz="1000" b="1" dirty="0"/>
                <a:t>הצבעות בקלפי </a:t>
              </a:r>
              <a:r>
                <a:rPr lang="en-US" sz="1000" b="1" dirty="0" err="1"/>
                <a:t>i</a:t>
              </a:r>
              <a:r>
                <a:rPr lang="he-IL" sz="1000" b="1" dirty="0"/>
                <a:t> למפלגה </a:t>
              </a:r>
              <a:r>
                <a:rPr lang="en-US" sz="1000" b="1" dirty="0"/>
                <a:t>k</a:t>
              </a:r>
              <a:r>
                <a:rPr lang="he-IL" sz="1000" b="1" dirty="0"/>
                <a:t> (בבחירות הבאות)</a:t>
              </a:r>
              <a:endParaRPr lang="en-US" sz="1000" b="1" dirty="0"/>
            </a:p>
          </p:txBody>
        </p:sp>
        <p:sp>
          <p:nvSpPr>
            <p:cNvPr id="24" name="Google Shape;258;p32">
              <a:extLst>
                <a:ext uri="{FF2B5EF4-FFF2-40B4-BE49-F238E27FC236}">
                  <a16:creationId xmlns:a16="http://schemas.microsoft.com/office/drawing/2014/main" id="{E3718970-4DE8-45C3-8A60-1AC46E0CBEAB}"/>
                </a:ext>
              </a:extLst>
            </p:cNvPr>
            <p:cNvSpPr txBox="1">
              <a:spLocks/>
            </p:cNvSpPr>
            <p:nvPr/>
          </p:nvSpPr>
          <p:spPr>
            <a:xfrm>
              <a:off x="3865240" y="3347545"/>
              <a:ext cx="1691257" cy="4290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sz="1000" b="1" dirty="0"/>
                <a:t>הצבעות בקלפי </a:t>
              </a:r>
              <a:r>
                <a:rPr lang="en-US" sz="1000" b="1" dirty="0" err="1"/>
                <a:t>i</a:t>
              </a:r>
              <a:r>
                <a:rPr lang="he-IL" sz="1000" b="1" dirty="0"/>
                <a:t> למפלגה </a:t>
              </a:r>
              <a:r>
                <a:rPr lang="en-US" sz="1000" b="1" dirty="0"/>
                <a:t>j</a:t>
              </a:r>
            </a:p>
            <a:p>
              <a:pPr marL="0" indent="0" algn="r" rtl="1"/>
              <a:r>
                <a:rPr lang="he-IL" sz="1000" b="1" dirty="0"/>
                <a:t>(בבחירות הקודמות)</a:t>
              </a:r>
              <a:endParaRPr lang="en-US" sz="1000" b="1" dirty="0"/>
            </a:p>
          </p:txBody>
        </p:sp>
        <p:sp>
          <p:nvSpPr>
            <p:cNvPr id="27" name="Google Shape;258;p32">
              <a:extLst>
                <a:ext uri="{FF2B5EF4-FFF2-40B4-BE49-F238E27FC236}">
                  <a16:creationId xmlns:a16="http://schemas.microsoft.com/office/drawing/2014/main" id="{3FACBBA0-2E39-4808-A95A-AFD36C8141B5}"/>
                </a:ext>
              </a:extLst>
            </p:cNvPr>
            <p:cNvSpPr txBox="1">
              <a:spLocks/>
            </p:cNvSpPr>
            <p:nvPr/>
          </p:nvSpPr>
          <p:spPr>
            <a:xfrm>
              <a:off x="5519754" y="3324004"/>
              <a:ext cx="1541207" cy="263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sz="1000" b="1" dirty="0"/>
                <a:t>הסתברות </a:t>
              </a:r>
            </a:p>
            <a:p>
              <a:pPr marL="0" indent="0" algn="r" rtl="1"/>
              <a:r>
                <a:rPr lang="he-IL" sz="1000" b="1" dirty="0"/>
                <a:t>למעבר קולות</a:t>
              </a:r>
            </a:p>
            <a:p>
              <a:pPr marL="0" indent="0" algn="r" rtl="1"/>
              <a:r>
                <a:rPr lang="he-IL" sz="1000" b="1" dirty="0"/>
                <a:t>ממפלגה </a:t>
              </a:r>
              <a:r>
                <a:rPr lang="en-US" sz="1000" b="1" dirty="0"/>
                <a:t>j</a:t>
              </a:r>
              <a:r>
                <a:rPr lang="he-IL" sz="1000" b="1" dirty="0"/>
                <a:t> למפלגה </a:t>
              </a:r>
              <a:r>
                <a:rPr lang="en-US" sz="1000" b="1" dirty="0"/>
                <a:t>k</a:t>
              </a:r>
            </a:p>
          </p:txBody>
        </p:sp>
        <p:grpSp>
          <p:nvGrpSpPr>
            <p:cNvPr id="268" name="קבוצה 267">
              <a:extLst>
                <a:ext uri="{FF2B5EF4-FFF2-40B4-BE49-F238E27FC236}">
                  <a16:creationId xmlns:a16="http://schemas.microsoft.com/office/drawing/2014/main" id="{BBD3BA77-9F6A-4275-8FF9-1208D8280DA0}"/>
                </a:ext>
              </a:extLst>
            </p:cNvPr>
            <p:cNvGrpSpPr/>
            <p:nvPr/>
          </p:nvGrpSpPr>
          <p:grpSpPr>
            <a:xfrm>
              <a:off x="4339408" y="1766565"/>
              <a:ext cx="3787600" cy="1688971"/>
              <a:chOff x="4339408" y="1766565"/>
              <a:chExt cx="3787600" cy="1688971"/>
            </a:xfrm>
          </p:grpSpPr>
          <p:pic>
            <p:nvPicPr>
              <p:cNvPr id="17" name="תמונה 16">
                <a:extLst>
                  <a:ext uri="{FF2B5EF4-FFF2-40B4-BE49-F238E27FC236}">
                    <a16:creationId xmlns:a16="http://schemas.microsoft.com/office/drawing/2014/main" id="{5BAFD5AF-5EDE-4546-99F9-9BE987EEF4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5156" t="59671" r="35781" b="30026"/>
              <a:stretch/>
            </p:blipFill>
            <p:spPr>
              <a:xfrm>
                <a:off x="4339408" y="2231146"/>
                <a:ext cx="3100387" cy="942562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cxnSp>
            <p:nvCxnSpPr>
              <p:cNvPr id="21" name="מחבר חץ ישר 20">
                <a:extLst>
                  <a:ext uri="{FF2B5EF4-FFF2-40B4-BE49-F238E27FC236}">
                    <a16:creationId xmlns:a16="http://schemas.microsoft.com/office/drawing/2014/main" id="{459D663C-4887-4C91-AE6E-FDB56F4A1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032" y="2907506"/>
                <a:ext cx="802683" cy="4405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מחבר חץ ישר 27">
                <a:extLst>
                  <a:ext uri="{FF2B5EF4-FFF2-40B4-BE49-F238E27FC236}">
                    <a16:creationId xmlns:a16="http://schemas.microsoft.com/office/drawing/2014/main" id="{0CFAF16C-5FD8-4530-852F-B8DE0B5DFE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2400" y="2838855"/>
                <a:ext cx="177048" cy="6166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מחבר חץ ישר 35">
                <a:extLst>
                  <a:ext uri="{FF2B5EF4-FFF2-40B4-BE49-F238E27FC236}">
                    <a16:creationId xmlns:a16="http://schemas.microsoft.com/office/drawing/2014/main" id="{9E885A2A-4F7A-43B5-91CD-F2EE50C4AB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15415" y="2880729"/>
                <a:ext cx="720401" cy="5142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מלבן 260">
                <a:extLst>
                  <a:ext uri="{FF2B5EF4-FFF2-40B4-BE49-F238E27FC236}">
                    <a16:creationId xmlns:a16="http://schemas.microsoft.com/office/drawing/2014/main" id="{6FF8B5B2-E8E7-4BE8-A434-A43CB2B323E1}"/>
                  </a:ext>
                </a:extLst>
              </p:cNvPr>
              <p:cNvSpPr/>
              <p:nvPr/>
            </p:nvSpPr>
            <p:spPr>
              <a:xfrm>
                <a:off x="5172696" y="2317479"/>
                <a:ext cx="1186752" cy="814483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42" name="מחבר חץ ישר 41">
                <a:extLst>
                  <a:ext uri="{FF2B5EF4-FFF2-40B4-BE49-F238E27FC236}">
                    <a16:creationId xmlns:a16="http://schemas.microsoft.com/office/drawing/2014/main" id="{B51BA822-8D7A-4B0D-B727-054A80E39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9368" y="1766565"/>
                <a:ext cx="1747640" cy="7175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Google Shape;258;p32">
              <a:extLst>
                <a:ext uri="{FF2B5EF4-FFF2-40B4-BE49-F238E27FC236}">
                  <a16:creationId xmlns:a16="http://schemas.microsoft.com/office/drawing/2014/main" id="{2A3DE17E-F7D9-46FC-9B09-257E09390F7F}"/>
                </a:ext>
              </a:extLst>
            </p:cNvPr>
            <p:cNvSpPr txBox="1">
              <a:spLocks/>
            </p:cNvSpPr>
            <p:nvPr/>
          </p:nvSpPr>
          <p:spPr>
            <a:xfrm>
              <a:off x="7490668" y="1030074"/>
              <a:ext cx="1541207" cy="263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bel"/>
                <a:buNone/>
                <a:defRPr sz="14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bel"/>
                <a:buNone/>
                <a:defRPr sz="2100" b="0" i="0" u="none" strike="noStrike" cap="none">
                  <a:solidFill>
                    <a:schemeClr val="lt1"/>
                  </a:solidFill>
                  <a:latin typeface="Abel"/>
                  <a:ea typeface="Abel"/>
                  <a:cs typeface="Abel"/>
                  <a:sym typeface="Abel"/>
                </a:defRPr>
              </a:lvl9pPr>
            </a:lstStyle>
            <a:p>
              <a:pPr marL="0" indent="0" algn="r" rtl="1"/>
              <a:r>
                <a:rPr lang="he-IL" sz="1000" b="1" dirty="0"/>
                <a:t>סכום הקלות שעברו מכל המפלגות בבחירות הקודמות למפלגה </a:t>
              </a:r>
              <a:r>
                <a:rPr lang="en-US" sz="1000" b="1" dirty="0"/>
                <a:t>k</a:t>
              </a:r>
              <a:r>
                <a:rPr lang="he-IL" sz="1000" b="1" dirty="0"/>
                <a:t> בבחירות הבאות</a:t>
              </a:r>
            </a:p>
            <a:p>
              <a:pPr marL="0" indent="0" algn="r" rtl="1"/>
              <a:r>
                <a:rPr lang="he-IL" sz="1000" b="1" dirty="0"/>
                <a:t>(בקלפי </a:t>
              </a:r>
              <a:r>
                <a:rPr lang="en-US" sz="1000" b="1" dirty="0" err="1"/>
                <a:t>i</a:t>
              </a:r>
              <a:r>
                <a:rPr lang="he-IL" sz="1000" b="1" dirty="0"/>
                <a:t>)</a:t>
              </a:r>
              <a:endParaRPr lang="en-US" sz="1000" b="1" dirty="0"/>
            </a:p>
          </p:txBody>
        </p:sp>
      </p:grpSp>
      <p:sp>
        <p:nvSpPr>
          <p:cNvPr id="45" name="Google Shape;258;p32">
            <a:extLst>
              <a:ext uri="{FF2B5EF4-FFF2-40B4-BE49-F238E27FC236}">
                <a16:creationId xmlns:a16="http://schemas.microsoft.com/office/drawing/2014/main" id="{9679AB63-42C5-4E01-90CC-F9B38C968DCD}"/>
              </a:ext>
            </a:extLst>
          </p:cNvPr>
          <p:cNvSpPr txBox="1">
            <a:spLocks/>
          </p:cNvSpPr>
          <p:nvPr/>
        </p:nvSpPr>
        <p:spPr>
          <a:xfrm>
            <a:off x="1657350" y="4192493"/>
            <a:ext cx="7404613" cy="38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endParaRPr lang="he-IL" sz="1000" b="1" dirty="0"/>
          </a:p>
          <a:p>
            <a:pPr marL="171450" indent="-171450" algn="r" rtl="1">
              <a:buFont typeface="Wingdings" panose="05000000000000000000" pitchFamily="2" charset="2"/>
              <a:buChar char="§"/>
            </a:pPr>
            <a:r>
              <a:rPr lang="he-IL" sz="1000" b="1" dirty="0"/>
              <a:t>בעיית אופטימיזציה קמורה ==&gt; מינימום גלובאלי יחיד (הפתרון הטוב ביותר עבור מודל זה)</a:t>
            </a:r>
          </a:p>
          <a:p>
            <a:pPr marL="171450" indent="-171450" algn="r" rtl="1">
              <a:buFont typeface="Wingdings" panose="05000000000000000000" pitchFamily="2" charset="2"/>
              <a:buChar char="§"/>
            </a:pPr>
            <a:r>
              <a:rPr lang="he-IL" sz="1000" b="1" dirty="0"/>
              <a:t>לאחר מציאת </a:t>
            </a:r>
            <a:r>
              <a:rPr lang="en-US" sz="1000" b="1" dirty="0"/>
              <a:t>M </a:t>
            </a:r>
            <a:r>
              <a:rPr lang="he-IL" sz="1000" b="1" dirty="0"/>
              <a:t> האופטימלית מבצעים איפוס לערכים שקטנים מ- 1% (הראל קין)</a:t>
            </a:r>
          </a:p>
          <a:p>
            <a:pPr marL="171450" indent="-171450" algn="r" rtl="1">
              <a:buFont typeface="Wingdings" panose="05000000000000000000" pitchFamily="2" charset="2"/>
              <a:buChar char="§"/>
            </a:pPr>
            <a:r>
              <a:rPr lang="he-IL" sz="1000" b="1" dirty="0"/>
              <a:t>מודל אחר: לשים פרמטר לכל קלפי וזוג מפלגות (במקום לכל זוג מפלגות), כי כרגע ההסתברות לעבור בין מפלגות זהה בכל הקלפיות</a:t>
            </a:r>
          </a:p>
          <a:p>
            <a:pPr marL="0" indent="0" algn="r" rtl="1"/>
            <a:r>
              <a:rPr lang="he-IL" sz="1000" b="1" dirty="0"/>
              <a:t>        - יותר פרמטרים, </a:t>
            </a:r>
            <a:r>
              <a:rPr lang="en-US" sz="1000" b="1" dirty="0"/>
              <a:t>overfitting</a:t>
            </a:r>
            <a:r>
              <a:rPr lang="he-IL" sz="1000" b="1" dirty="0"/>
              <a:t>?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9171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8;p32">
            <a:extLst>
              <a:ext uri="{FF2B5EF4-FFF2-40B4-BE49-F238E27FC236}">
                <a16:creationId xmlns:a16="http://schemas.microsoft.com/office/drawing/2014/main" id="{5D126E5D-63AB-4FD7-8A7C-8C55789768E6}"/>
              </a:ext>
            </a:extLst>
          </p:cNvPr>
          <p:cNvSpPr txBox="1">
            <a:spLocks/>
          </p:cNvSpPr>
          <p:nvPr/>
        </p:nvSpPr>
        <p:spPr>
          <a:xfrm>
            <a:off x="3443288" y="4054883"/>
            <a:ext cx="5109955" cy="26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sz="1050" b="1" dirty="0"/>
              <a:t>בכל מערכת בחירות כללתי רק את המפלגות הגדולות באותה המערכת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sz="1050" b="1" dirty="0"/>
              <a:t>הוספתי מפלגת "לא הצביעו"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sz="1050" b="1" dirty="0"/>
              <a:t>ההצגה היא של מספר הקולות שעברו ממפלגה למפלגה (ולא אחוז הקולות שעברו)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sz="1050" b="1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sz="1050" b="1" dirty="0"/>
              <a:t>יהיה מעניין לראות לאילו מפלגות הקולות של "כחול לבן" יעברו בבחירות הבאות (2021) – גדעון סער / חולדאי / חשב כללי / אהוד ברק?</a:t>
            </a:r>
            <a:endParaRPr lang="en-US" sz="1050" b="1" dirty="0"/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76983B03-C975-49F7-B16D-C6F437F587EE}"/>
              </a:ext>
            </a:extLst>
          </p:cNvPr>
          <p:cNvGrpSpPr/>
          <p:nvPr/>
        </p:nvGrpSpPr>
        <p:grpSpPr>
          <a:xfrm>
            <a:off x="78580" y="259518"/>
            <a:ext cx="8886825" cy="3688208"/>
            <a:chOff x="78580" y="259518"/>
            <a:chExt cx="8886825" cy="3688208"/>
          </a:xfrm>
        </p:grpSpPr>
        <p:grpSp>
          <p:nvGrpSpPr>
            <p:cNvPr id="11" name="קבוצה 10">
              <a:extLst>
                <a:ext uri="{FF2B5EF4-FFF2-40B4-BE49-F238E27FC236}">
                  <a16:creationId xmlns:a16="http://schemas.microsoft.com/office/drawing/2014/main" id="{E6C5FDAE-815F-4A19-A7A1-E31EBE38A31C}"/>
                </a:ext>
              </a:extLst>
            </p:cNvPr>
            <p:cNvGrpSpPr/>
            <p:nvPr/>
          </p:nvGrpSpPr>
          <p:grpSpPr>
            <a:xfrm>
              <a:off x="78580" y="259518"/>
              <a:ext cx="8886825" cy="3688208"/>
              <a:chOff x="78580" y="259518"/>
              <a:chExt cx="8886825" cy="3688208"/>
            </a:xfrm>
          </p:grpSpPr>
          <p:pic>
            <p:nvPicPr>
              <p:cNvPr id="10" name="תמונה 9">
                <a:extLst>
                  <a:ext uri="{FF2B5EF4-FFF2-40B4-BE49-F238E27FC236}">
                    <a16:creationId xmlns:a16="http://schemas.microsoft.com/office/drawing/2014/main" id="{94FE11A9-B708-4685-A452-E3A9625A4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80" y="259518"/>
                <a:ext cx="8886825" cy="3688208"/>
              </a:xfrm>
              <a:prstGeom prst="rect">
                <a:avLst/>
              </a:prstGeom>
            </p:spPr>
          </p:pic>
          <p:sp>
            <p:nvSpPr>
              <p:cNvPr id="15" name="Google Shape;253;p32">
                <a:extLst>
                  <a:ext uri="{FF2B5EF4-FFF2-40B4-BE49-F238E27FC236}">
                    <a16:creationId xmlns:a16="http://schemas.microsoft.com/office/drawing/2014/main" id="{DE2EFDA3-F62E-4A1F-817D-0CACD7E53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253" y="3534746"/>
                <a:ext cx="764528" cy="311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Fjalla One"/>
                  <a:buNone/>
                  <a:defRPr sz="4800" b="0" i="0" u="none" strike="noStrike" cap="none">
                    <a:solidFill>
                      <a:srgbClr val="83FAFF"/>
                    </a:solidFill>
                    <a:latin typeface="Fjalla One"/>
                    <a:ea typeface="Fjalla One"/>
                    <a:cs typeface="Fjalla One"/>
                    <a:sym typeface="Fjalla One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050" dirty="0">
                    <a:solidFill>
                      <a:schemeClr val="tx1"/>
                    </a:solidFill>
                  </a:rPr>
                  <a:t>2019a</a:t>
                </a:r>
                <a:endParaRPr lang="en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Google Shape;253;p32">
                <a:extLst>
                  <a:ext uri="{FF2B5EF4-FFF2-40B4-BE49-F238E27FC236}">
                    <a16:creationId xmlns:a16="http://schemas.microsoft.com/office/drawing/2014/main" id="{DA8C9F5A-0FFA-478B-9C75-9256D4F97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9736" y="3534745"/>
                <a:ext cx="764528" cy="311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Fjalla One"/>
                  <a:buNone/>
                  <a:defRPr sz="4800" b="0" i="0" u="none" strike="noStrike" cap="none">
                    <a:solidFill>
                      <a:srgbClr val="83FAFF"/>
                    </a:solidFill>
                    <a:latin typeface="Fjalla One"/>
                    <a:ea typeface="Fjalla One"/>
                    <a:cs typeface="Fjalla One"/>
                    <a:sym typeface="Fjalla One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3FAFF"/>
                  </a:buClr>
                  <a:buSzPts val="4800"/>
                  <a:buFont typeface="Arial"/>
                  <a:buNone/>
                  <a:defRPr sz="4800" b="0" i="0" u="none" strike="noStrike" cap="none">
                    <a:solidFill>
                      <a:srgbClr val="83FAFF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1050" dirty="0">
                    <a:solidFill>
                      <a:schemeClr val="tx1"/>
                    </a:solidFill>
                  </a:rPr>
                  <a:t>2019b</a:t>
                </a:r>
                <a:endParaRPr lang="en" sz="3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Google Shape;253;p32">
              <a:extLst>
                <a:ext uri="{FF2B5EF4-FFF2-40B4-BE49-F238E27FC236}">
                  <a16:creationId xmlns:a16="http://schemas.microsoft.com/office/drawing/2014/main" id="{E4766C84-B657-405A-A1B7-574E857B15E9}"/>
                </a:ext>
              </a:extLst>
            </p:cNvPr>
            <p:cNvSpPr txBox="1">
              <a:spLocks/>
            </p:cNvSpPr>
            <p:nvPr/>
          </p:nvSpPr>
          <p:spPr>
            <a:xfrm>
              <a:off x="7788715" y="3534744"/>
              <a:ext cx="764528" cy="311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Fjalla One"/>
                <a:buNone/>
                <a:defRPr sz="4800" b="0" i="0" u="none" strike="noStrike" cap="none">
                  <a:solidFill>
                    <a:srgbClr val="83FAFF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050" dirty="0">
                  <a:solidFill>
                    <a:schemeClr val="tx1"/>
                  </a:solidFill>
                </a:rPr>
                <a:t>2020</a:t>
              </a:r>
              <a:endParaRPr lang="en" sz="32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E3CF35D-01C6-4626-A5BB-396C3560E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3" t="17973" r="5163" b="11519"/>
          <a:stretch/>
        </p:blipFill>
        <p:spPr>
          <a:xfrm>
            <a:off x="168464" y="111144"/>
            <a:ext cx="6246623" cy="24606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D0919F1-9005-4B4B-A50E-62556FB2E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31" t="17725" r="5415" b="7013"/>
          <a:stretch/>
        </p:blipFill>
        <p:spPr>
          <a:xfrm>
            <a:off x="168464" y="2728913"/>
            <a:ext cx="8095117" cy="2313350"/>
          </a:xfrm>
          <a:prstGeom prst="rect">
            <a:avLst/>
          </a:prstGeom>
        </p:spPr>
      </p:pic>
      <p:sp>
        <p:nvSpPr>
          <p:cNvPr id="16" name="Google Shape;803;p35">
            <a:extLst>
              <a:ext uri="{FF2B5EF4-FFF2-40B4-BE49-F238E27FC236}">
                <a16:creationId xmlns:a16="http://schemas.microsoft.com/office/drawing/2014/main" id="{A7625D47-AC97-47A0-97DC-2F51F23B1EFB}"/>
              </a:ext>
            </a:extLst>
          </p:cNvPr>
          <p:cNvSpPr txBox="1">
            <a:spLocks/>
          </p:cNvSpPr>
          <p:nvPr/>
        </p:nvSpPr>
        <p:spPr>
          <a:xfrm>
            <a:off x="5295339" y="2023648"/>
            <a:ext cx="435769" cy="2506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26.3K</a:t>
            </a:r>
            <a:endParaRPr lang="en" sz="800" dirty="0">
              <a:solidFill>
                <a:schemeClr val="bg1"/>
              </a:solidFill>
            </a:endParaRPr>
          </a:p>
        </p:txBody>
      </p:sp>
      <p:sp>
        <p:nvSpPr>
          <p:cNvPr id="18" name="Google Shape;258;p32">
            <a:extLst>
              <a:ext uri="{FF2B5EF4-FFF2-40B4-BE49-F238E27FC236}">
                <a16:creationId xmlns:a16="http://schemas.microsoft.com/office/drawing/2014/main" id="{3A41DB57-DBB7-4A56-AE74-66EFB9AA7AF6}"/>
              </a:ext>
            </a:extLst>
          </p:cNvPr>
          <p:cNvSpPr txBox="1">
            <a:spLocks/>
          </p:cNvSpPr>
          <p:nvPr/>
        </p:nvSpPr>
        <p:spPr>
          <a:xfrm>
            <a:off x="6637356" y="276061"/>
            <a:ext cx="2338180" cy="151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sz="1600" b="1" dirty="0"/>
              <a:t>התמקדות בכחול לבן</a:t>
            </a:r>
          </a:p>
        </p:txBody>
      </p:sp>
      <p:sp>
        <p:nvSpPr>
          <p:cNvPr id="19" name="Google Shape;803;p35">
            <a:extLst>
              <a:ext uri="{FF2B5EF4-FFF2-40B4-BE49-F238E27FC236}">
                <a16:creationId xmlns:a16="http://schemas.microsoft.com/office/drawing/2014/main" id="{8D403515-ADE9-48D4-A344-853493460BB0}"/>
              </a:ext>
            </a:extLst>
          </p:cNvPr>
          <p:cNvSpPr txBox="1">
            <a:spLocks/>
          </p:cNvSpPr>
          <p:nvPr/>
        </p:nvSpPr>
        <p:spPr>
          <a:xfrm>
            <a:off x="2072951" y="4346558"/>
            <a:ext cx="435769" cy="2506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34.2K</a:t>
            </a:r>
            <a:endParaRPr lang="en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2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072BBE-EE5C-4337-9169-4BADD38C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0" y="1621630"/>
            <a:ext cx="367665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213790-69CC-42D9-B9AD-0FBA4B02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621630"/>
            <a:ext cx="3676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53;p32">
            <a:extLst>
              <a:ext uri="{FF2B5EF4-FFF2-40B4-BE49-F238E27FC236}">
                <a16:creationId xmlns:a16="http://schemas.microsoft.com/office/drawing/2014/main" id="{47991572-8369-4145-B20F-F35AA3C34E12}"/>
              </a:ext>
            </a:extLst>
          </p:cNvPr>
          <p:cNvSpPr txBox="1">
            <a:spLocks/>
          </p:cNvSpPr>
          <p:nvPr/>
        </p:nvSpPr>
        <p:spPr>
          <a:xfrm>
            <a:off x="0" y="207599"/>
            <a:ext cx="471487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br>
              <a:rPr lang="en-US" sz="1050" dirty="0"/>
            </a:br>
            <a:r>
              <a:rPr lang="en-US" sz="3200" dirty="0"/>
              <a:t>Suspicious Ballots 2020</a:t>
            </a:r>
            <a:endParaRPr lang="en" sz="3200" dirty="0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B5A250BD-4E19-4F27-A755-DFECCFE5C306}"/>
              </a:ext>
            </a:extLst>
          </p:cNvPr>
          <p:cNvSpPr/>
          <p:nvPr/>
        </p:nvSpPr>
        <p:spPr>
          <a:xfrm>
            <a:off x="4960150" y="3736180"/>
            <a:ext cx="192882" cy="771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Google Shape;258;p32">
            <a:extLst>
              <a:ext uri="{FF2B5EF4-FFF2-40B4-BE49-F238E27FC236}">
                <a16:creationId xmlns:a16="http://schemas.microsoft.com/office/drawing/2014/main" id="{862DB247-6A59-429C-A1D6-F82A6A897FEB}"/>
              </a:ext>
            </a:extLst>
          </p:cNvPr>
          <p:cNvSpPr txBox="1">
            <a:spLocks/>
          </p:cNvSpPr>
          <p:nvPr/>
        </p:nvSpPr>
        <p:spPr>
          <a:xfrm>
            <a:off x="1064420" y="765060"/>
            <a:ext cx="7839680" cy="47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sz="1600" b="1" dirty="0"/>
              <a:t>שיטה: הסתכלות על ההפרשים באחוז הצבעה למפלגה בין מערכות הבחירות (לפי קלפיות)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sz="1600" b="1" dirty="0"/>
              <a:t>בחרתי להציג את 20 הקלפיות עם ההפרשים בערך מוחלט הגדולים ביותר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sz="1600" b="1" dirty="0"/>
              <a:t>ב-2 התרשימים -  משמאל מוצג ההפרש הכי גדול </a:t>
            </a:r>
          </a:p>
        </p:txBody>
      </p:sp>
      <p:sp>
        <p:nvSpPr>
          <p:cNvPr id="11" name="Google Shape;258;p32">
            <a:extLst>
              <a:ext uri="{FF2B5EF4-FFF2-40B4-BE49-F238E27FC236}">
                <a16:creationId xmlns:a16="http://schemas.microsoft.com/office/drawing/2014/main" id="{8A3F27DF-D446-4B2C-9FBB-8D5891609DC5}"/>
              </a:ext>
            </a:extLst>
          </p:cNvPr>
          <p:cNvSpPr txBox="1">
            <a:spLocks/>
          </p:cNvSpPr>
          <p:nvPr/>
        </p:nvSpPr>
        <p:spPr>
          <a:xfrm>
            <a:off x="5056591" y="4407014"/>
            <a:ext cx="2736057" cy="47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b="1" dirty="0"/>
              <a:t>קלפיות בהן אחוז ההצבעה לכחול לבן נמוך במערכה הנוכחית לעומת הקודמת</a:t>
            </a:r>
          </a:p>
        </p:txBody>
      </p:sp>
      <p:sp>
        <p:nvSpPr>
          <p:cNvPr id="12" name="Google Shape;258;p32">
            <a:extLst>
              <a:ext uri="{FF2B5EF4-FFF2-40B4-BE49-F238E27FC236}">
                <a16:creationId xmlns:a16="http://schemas.microsoft.com/office/drawing/2014/main" id="{98DE4F25-23D7-4419-939B-AE701BD2E353}"/>
              </a:ext>
            </a:extLst>
          </p:cNvPr>
          <p:cNvSpPr txBox="1">
            <a:spLocks/>
          </p:cNvSpPr>
          <p:nvPr/>
        </p:nvSpPr>
        <p:spPr>
          <a:xfrm>
            <a:off x="743998" y="4345780"/>
            <a:ext cx="2736057" cy="47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b="1" dirty="0"/>
              <a:t>קלפיות בהן אחוז ההצבעה לכחול לבן גבוה במערכה הנוכחית לעומת הקודמת</a:t>
            </a:r>
          </a:p>
        </p:txBody>
      </p:sp>
      <p:sp>
        <p:nvSpPr>
          <p:cNvPr id="13" name="Google Shape;1323;p46">
            <a:extLst>
              <a:ext uri="{FF2B5EF4-FFF2-40B4-BE49-F238E27FC236}">
                <a16:creationId xmlns:a16="http://schemas.microsoft.com/office/drawing/2014/main" id="{6DFC779B-A8F8-48F5-83CB-0EB90AA868B3}"/>
              </a:ext>
            </a:extLst>
          </p:cNvPr>
          <p:cNvSpPr/>
          <p:nvPr/>
        </p:nvSpPr>
        <p:spPr>
          <a:xfrm>
            <a:off x="5153032" y="4412795"/>
            <a:ext cx="2892934" cy="47081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4" name="Google Shape;1323;p46">
            <a:extLst>
              <a:ext uri="{FF2B5EF4-FFF2-40B4-BE49-F238E27FC236}">
                <a16:creationId xmlns:a16="http://schemas.microsoft.com/office/drawing/2014/main" id="{1D6668B2-6CCD-4634-9D27-AC16006AF84A}"/>
              </a:ext>
            </a:extLst>
          </p:cNvPr>
          <p:cNvSpPr/>
          <p:nvPr/>
        </p:nvSpPr>
        <p:spPr>
          <a:xfrm>
            <a:off x="795481" y="4369593"/>
            <a:ext cx="2892934" cy="47081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57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072BBE-EE5C-4337-9169-4BADD38C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" y="613684"/>
            <a:ext cx="2892935" cy="21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213790-69CC-42D9-B9AD-0FBA4B02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9" y="613684"/>
            <a:ext cx="2736057" cy="20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58;p32">
            <a:extLst>
              <a:ext uri="{FF2B5EF4-FFF2-40B4-BE49-F238E27FC236}">
                <a16:creationId xmlns:a16="http://schemas.microsoft.com/office/drawing/2014/main" id="{06EDEB0B-297C-403E-BA83-BADFDB5B5317}"/>
              </a:ext>
            </a:extLst>
          </p:cNvPr>
          <p:cNvSpPr txBox="1">
            <a:spLocks/>
          </p:cNvSpPr>
          <p:nvPr/>
        </p:nvSpPr>
        <p:spPr>
          <a:xfrm>
            <a:off x="660205" y="2946035"/>
            <a:ext cx="8249846" cy="86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b="1" dirty="0"/>
              <a:t>קלפיות בחיפה – כנראה </a:t>
            </a:r>
            <a:r>
              <a:rPr lang="he-IL" sz="1100" b="1" dirty="0" err="1"/>
              <a:t>המיספור</a:t>
            </a:r>
            <a:r>
              <a:rPr lang="he-IL" sz="1100" b="1" dirty="0"/>
              <a:t> שלהן שונה, מכיוון שהן מופיעות ב-2 הטבלאות בצורה סימטרית</a:t>
            </a:r>
          </a:p>
          <a:p>
            <a:pPr marL="0" indent="0" algn="r" rtl="1"/>
            <a:r>
              <a:rPr lang="he-IL" sz="1100" b="1" dirty="0"/>
              <a:t>קלפיות בתל אביב– במערכת 2020 בקלפיות אלה הצביעו יותר לכחול לבן, לכן:</a:t>
            </a:r>
          </a:p>
          <a:p>
            <a:pPr marL="0" indent="0" algn="r" rtl="1"/>
            <a:r>
              <a:rPr lang="he-IL" sz="1100" b="1" dirty="0"/>
              <a:t>                                - קמפיין מאסיבי של כחול לבן </a:t>
            </a:r>
          </a:p>
          <a:p>
            <a:pPr marL="0" indent="0" algn="r" rtl="1"/>
            <a:r>
              <a:rPr lang="he-IL" sz="1100" b="1" dirty="0"/>
              <a:t>                                - רצון של הבוחרים להגיע להכרעה ולכן הצביעו לכחול לבן במקום למפלגות קטנות יותר</a:t>
            </a:r>
          </a:p>
          <a:p>
            <a:pPr marL="0" indent="0" algn="r" rtl="1"/>
            <a:r>
              <a:rPr lang="he-IL" sz="1100" b="1" dirty="0"/>
              <a:t>שאר הקלפיות – חשודות?</a:t>
            </a:r>
          </a:p>
        </p:txBody>
      </p:sp>
      <p:sp>
        <p:nvSpPr>
          <p:cNvPr id="12" name="Google Shape;258;p32">
            <a:extLst>
              <a:ext uri="{FF2B5EF4-FFF2-40B4-BE49-F238E27FC236}">
                <a16:creationId xmlns:a16="http://schemas.microsoft.com/office/drawing/2014/main" id="{F52E5E4A-F2ED-47A8-A00C-E3CF601B06AD}"/>
              </a:ext>
            </a:extLst>
          </p:cNvPr>
          <p:cNvSpPr txBox="1">
            <a:spLocks/>
          </p:cNvSpPr>
          <p:nvPr/>
        </p:nvSpPr>
        <p:spPr>
          <a:xfrm>
            <a:off x="2493174" y="2634927"/>
            <a:ext cx="6481761" cy="47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600" b="1" dirty="0"/>
              <a:t>הסברים אפשריים להבדלים הקיצוניים באחוזי ההצבעה לכחול לבן:</a:t>
            </a:r>
          </a:p>
        </p:txBody>
      </p:sp>
      <p:sp>
        <p:nvSpPr>
          <p:cNvPr id="14" name="Google Shape;258;p32">
            <a:extLst>
              <a:ext uri="{FF2B5EF4-FFF2-40B4-BE49-F238E27FC236}">
                <a16:creationId xmlns:a16="http://schemas.microsoft.com/office/drawing/2014/main" id="{D2C213D9-B8A9-454D-9301-1A4741D36B5B}"/>
              </a:ext>
            </a:extLst>
          </p:cNvPr>
          <p:cNvSpPr txBox="1">
            <a:spLocks/>
          </p:cNvSpPr>
          <p:nvPr/>
        </p:nvSpPr>
        <p:spPr>
          <a:xfrm>
            <a:off x="4881568" y="67171"/>
            <a:ext cx="2736057" cy="47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b="1" dirty="0"/>
              <a:t>קלפיות בהן אחוז ההצבעה לכחול לבן נמוך במערכה הנוכחית לעומת הקודמת</a:t>
            </a:r>
          </a:p>
        </p:txBody>
      </p:sp>
      <p:sp>
        <p:nvSpPr>
          <p:cNvPr id="15" name="Google Shape;258;p32">
            <a:extLst>
              <a:ext uri="{FF2B5EF4-FFF2-40B4-BE49-F238E27FC236}">
                <a16:creationId xmlns:a16="http://schemas.microsoft.com/office/drawing/2014/main" id="{5B7D67CE-3210-442C-9728-28EF4A4CE48D}"/>
              </a:ext>
            </a:extLst>
          </p:cNvPr>
          <p:cNvSpPr txBox="1">
            <a:spLocks/>
          </p:cNvSpPr>
          <p:nvPr/>
        </p:nvSpPr>
        <p:spPr>
          <a:xfrm>
            <a:off x="710657" y="112233"/>
            <a:ext cx="2736057" cy="47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1100" b="1" dirty="0"/>
              <a:t>קלפיות בהן אחוז ההצבעה לכחול לבן גבוה במערכה הנוכחית לעומת הקודמת</a:t>
            </a:r>
          </a:p>
        </p:txBody>
      </p:sp>
      <p:sp>
        <p:nvSpPr>
          <p:cNvPr id="16" name="Google Shape;1323;p46">
            <a:extLst>
              <a:ext uri="{FF2B5EF4-FFF2-40B4-BE49-F238E27FC236}">
                <a16:creationId xmlns:a16="http://schemas.microsoft.com/office/drawing/2014/main" id="{A0A26192-70F9-4EC5-8BFC-B4442AD9ECBA}"/>
              </a:ext>
            </a:extLst>
          </p:cNvPr>
          <p:cNvSpPr/>
          <p:nvPr/>
        </p:nvSpPr>
        <p:spPr>
          <a:xfrm>
            <a:off x="632219" y="112234"/>
            <a:ext cx="2892934" cy="47081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7" name="Google Shape;1323;p46">
            <a:extLst>
              <a:ext uri="{FF2B5EF4-FFF2-40B4-BE49-F238E27FC236}">
                <a16:creationId xmlns:a16="http://schemas.microsoft.com/office/drawing/2014/main" id="{B41AB0BB-EF1B-4D1C-BDAB-892FF64A6122}"/>
              </a:ext>
            </a:extLst>
          </p:cNvPr>
          <p:cNvSpPr/>
          <p:nvPr/>
        </p:nvSpPr>
        <p:spPr>
          <a:xfrm>
            <a:off x="4873231" y="81591"/>
            <a:ext cx="2892934" cy="47081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/>
              </a:solidFill>
            </a:endParaRPr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69A1A59C-1035-445A-A880-D7B36A97861F}"/>
              </a:ext>
            </a:extLst>
          </p:cNvPr>
          <p:cNvGrpSpPr/>
          <p:nvPr/>
        </p:nvGrpSpPr>
        <p:grpSpPr>
          <a:xfrm>
            <a:off x="183942" y="3806404"/>
            <a:ext cx="3088460" cy="1320576"/>
            <a:chOff x="183942" y="3806404"/>
            <a:chExt cx="3088460" cy="1320576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46B6D6E3-CCDD-4443-A2C4-C4E7DDD21C9E}"/>
                </a:ext>
              </a:extLst>
            </p:cNvPr>
            <p:cNvGrpSpPr/>
            <p:nvPr/>
          </p:nvGrpSpPr>
          <p:grpSpPr>
            <a:xfrm>
              <a:off x="183942" y="3812327"/>
              <a:ext cx="3088460" cy="1314653"/>
              <a:chOff x="183942" y="3812327"/>
              <a:chExt cx="3088460" cy="1314653"/>
            </a:xfrm>
          </p:grpSpPr>
          <p:pic>
            <p:nvPicPr>
              <p:cNvPr id="13" name="תמונה 12">
                <a:extLst>
                  <a:ext uri="{FF2B5EF4-FFF2-40B4-BE49-F238E27FC236}">
                    <a16:creationId xmlns:a16="http://schemas.microsoft.com/office/drawing/2014/main" id="{A523E5D7-2B77-4BEF-9D9F-F9200C5F2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9230" t="17725" r="5415" b="7013"/>
              <a:stretch/>
            </p:blipFill>
            <p:spPr>
              <a:xfrm>
                <a:off x="183942" y="3812327"/>
                <a:ext cx="3088460" cy="1314653"/>
              </a:xfrm>
              <a:prstGeom prst="rect">
                <a:avLst/>
              </a:prstGeom>
            </p:spPr>
          </p:pic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DF22684E-7931-4374-9D0A-BC90F4BFD2C9}"/>
                  </a:ext>
                </a:extLst>
              </p:cNvPr>
              <p:cNvSpPr/>
              <p:nvPr/>
            </p:nvSpPr>
            <p:spPr>
              <a:xfrm>
                <a:off x="198230" y="4900613"/>
                <a:ext cx="526715" cy="642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8" name="Google Shape;253;p32">
              <a:extLst>
                <a:ext uri="{FF2B5EF4-FFF2-40B4-BE49-F238E27FC236}">
                  <a16:creationId xmlns:a16="http://schemas.microsoft.com/office/drawing/2014/main" id="{6548B76D-A91C-49B3-8F99-DE96F773555D}"/>
                </a:ext>
              </a:extLst>
            </p:cNvPr>
            <p:cNvSpPr txBox="1">
              <a:spLocks/>
            </p:cNvSpPr>
            <p:nvPr/>
          </p:nvSpPr>
          <p:spPr>
            <a:xfrm>
              <a:off x="277941" y="3806404"/>
              <a:ext cx="764528" cy="311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Fjalla One"/>
                <a:buNone/>
                <a:defRPr sz="4800" b="0" i="0" u="none" strike="noStrike" cap="none">
                  <a:solidFill>
                    <a:srgbClr val="83FAFF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050" dirty="0">
                  <a:solidFill>
                    <a:schemeClr val="tx1"/>
                  </a:solidFill>
                </a:rPr>
                <a:t>2019b</a:t>
              </a:r>
              <a:endParaRPr lang="en" sz="3200" dirty="0">
                <a:solidFill>
                  <a:schemeClr val="tx1"/>
                </a:solidFill>
              </a:endParaRPr>
            </a:p>
          </p:txBody>
        </p:sp>
        <p:sp>
          <p:nvSpPr>
            <p:cNvPr id="19" name="Google Shape;253;p32">
              <a:extLst>
                <a:ext uri="{FF2B5EF4-FFF2-40B4-BE49-F238E27FC236}">
                  <a16:creationId xmlns:a16="http://schemas.microsoft.com/office/drawing/2014/main" id="{AAC65B69-1B86-44C8-9C2D-9E484A1BC953}"/>
                </a:ext>
              </a:extLst>
            </p:cNvPr>
            <p:cNvSpPr txBox="1">
              <a:spLocks/>
            </p:cNvSpPr>
            <p:nvPr/>
          </p:nvSpPr>
          <p:spPr>
            <a:xfrm>
              <a:off x="2391629" y="3806404"/>
              <a:ext cx="764528" cy="311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Fjalla One"/>
                <a:buNone/>
                <a:defRPr sz="4800" b="0" i="0" u="none" strike="noStrike" cap="none">
                  <a:solidFill>
                    <a:srgbClr val="83FAFF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3FAFF"/>
                </a:buClr>
                <a:buSzPts val="4800"/>
                <a:buFont typeface="Arial"/>
                <a:buNone/>
                <a:defRPr sz="4800" b="0" i="0" u="none" strike="noStrike" cap="none">
                  <a:solidFill>
                    <a:srgbClr val="83FAFF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050" dirty="0">
                  <a:solidFill>
                    <a:schemeClr val="tx1"/>
                  </a:solidFill>
                </a:rPr>
                <a:t>2020</a:t>
              </a:r>
              <a:endParaRPr lang="en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69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482493" y="155170"/>
            <a:ext cx="1436548" cy="143240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title" idx="8"/>
          </p:nvPr>
        </p:nvSpPr>
        <p:spPr>
          <a:xfrm>
            <a:off x="406064" y="519575"/>
            <a:ext cx="1699875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April</a:t>
            </a:r>
            <a:br>
              <a:rPr lang="he-IL" sz="4000" dirty="0"/>
            </a:br>
            <a:r>
              <a:rPr lang="he-IL" sz="4000" dirty="0"/>
              <a:t>2019</a:t>
            </a:r>
            <a:endParaRPr sz="4000" dirty="0"/>
          </a:p>
        </p:txBody>
      </p:sp>
      <p:sp>
        <p:nvSpPr>
          <p:cNvPr id="255" name="Google Shape;255;p32"/>
          <p:cNvSpPr/>
          <p:nvPr/>
        </p:nvSpPr>
        <p:spPr>
          <a:xfrm>
            <a:off x="3550444" y="211422"/>
            <a:ext cx="1938560" cy="143240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335099" y="4064938"/>
            <a:ext cx="4293393" cy="867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e-IL" sz="11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he-I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שלוש המפלגות הערביות וחד"ש - שלא הצליחו באפריל להתגבר על חילוקי </a:t>
            </a:r>
            <a:r>
              <a:rPr lang="he-I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דיעות</a:t>
            </a:r>
            <a:r>
              <a:rPr lang="he-I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פנימיים והתמודדו בשתי רשימות נפרדות - שִיחזרו הפעם את האיחוד של בחירות 2015 והקימו מחדש את </a:t>
            </a:r>
            <a:r>
              <a:rPr lang="he-IL" sz="11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Joint (Arab) Lis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הרשימה המשותפת</a:t>
            </a:r>
            <a:r>
              <a:rPr lang="he-I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24" name="Google Shape;253;p32">
            <a:extLst>
              <a:ext uri="{FF2B5EF4-FFF2-40B4-BE49-F238E27FC236}">
                <a16:creationId xmlns:a16="http://schemas.microsoft.com/office/drawing/2014/main" id="{13398CC4-25BD-4AFC-A8E8-14FC008996D0}"/>
              </a:ext>
            </a:extLst>
          </p:cNvPr>
          <p:cNvSpPr txBox="1">
            <a:spLocks/>
          </p:cNvSpPr>
          <p:nvPr/>
        </p:nvSpPr>
        <p:spPr>
          <a:xfrm>
            <a:off x="3081379" y="566556"/>
            <a:ext cx="2853425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Sep.</a:t>
            </a:r>
            <a:br>
              <a:rPr lang="en-US" sz="4000" dirty="0"/>
            </a:br>
            <a:r>
              <a:rPr lang="en-US" sz="4000" dirty="0"/>
              <a:t>2019</a:t>
            </a:r>
          </a:p>
        </p:txBody>
      </p:sp>
      <p:sp>
        <p:nvSpPr>
          <p:cNvPr id="39" name="Google Shape;252;p32">
            <a:extLst>
              <a:ext uri="{FF2B5EF4-FFF2-40B4-BE49-F238E27FC236}">
                <a16:creationId xmlns:a16="http://schemas.microsoft.com/office/drawing/2014/main" id="{5ACB2125-0962-40C1-80A5-053767DBDC79}"/>
              </a:ext>
            </a:extLst>
          </p:cNvPr>
          <p:cNvSpPr/>
          <p:nvPr/>
        </p:nvSpPr>
        <p:spPr>
          <a:xfrm>
            <a:off x="7118743" y="125698"/>
            <a:ext cx="1436548" cy="143240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53;p32">
            <a:extLst>
              <a:ext uri="{FF2B5EF4-FFF2-40B4-BE49-F238E27FC236}">
                <a16:creationId xmlns:a16="http://schemas.microsoft.com/office/drawing/2014/main" id="{BC3C8BD9-1790-45D9-8440-5A325C1064B4}"/>
              </a:ext>
            </a:extLst>
          </p:cNvPr>
          <p:cNvSpPr txBox="1">
            <a:spLocks/>
          </p:cNvSpPr>
          <p:nvPr/>
        </p:nvSpPr>
        <p:spPr>
          <a:xfrm>
            <a:off x="6867737" y="213046"/>
            <a:ext cx="193856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2020</a:t>
            </a:r>
          </a:p>
        </p:txBody>
      </p:sp>
      <p:sp>
        <p:nvSpPr>
          <p:cNvPr id="41" name="Google Shape;258;p32">
            <a:extLst>
              <a:ext uri="{FF2B5EF4-FFF2-40B4-BE49-F238E27FC236}">
                <a16:creationId xmlns:a16="http://schemas.microsoft.com/office/drawing/2014/main" id="{CDCD563B-0C5A-444A-AAE0-6BDFE3BBCA3A}"/>
              </a:ext>
            </a:extLst>
          </p:cNvPr>
          <p:cNvSpPr txBox="1">
            <a:spLocks/>
          </p:cNvSpPr>
          <p:nvPr/>
        </p:nvSpPr>
        <p:spPr>
          <a:xfrm>
            <a:off x="5265272" y="1812067"/>
            <a:ext cx="2571745" cy="86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>
              <a:buClr>
                <a:schemeClr val="dk1"/>
              </a:buClr>
              <a:buSzPts val="1100"/>
            </a:pPr>
            <a:r>
              <a:rPr lang="he-I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השינוי המהותי היחיד היה ההחלטה של </a:t>
            </a:r>
            <a:r>
              <a:rPr lang="he-IL" sz="11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Haavoda-Ges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העבודה-גשר</a:t>
            </a:r>
            <a:r>
              <a:rPr lang="he-I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ושל </a:t>
            </a:r>
            <a:r>
              <a:rPr lang="he-IL" sz="11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Meret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מרצ</a:t>
            </a:r>
            <a:r>
              <a:rPr lang="he-I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לרוץ במסגרת משותפת שזכתה לכינוי העבודה-גשר-מרצ.</a:t>
            </a:r>
            <a:endParaRPr lang="he-IL" sz="1100" dirty="0">
              <a:solidFill>
                <a:schemeClr val="bg1"/>
              </a:solidFill>
            </a:endParaRPr>
          </a:p>
        </p:txBody>
      </p:sp>
      <p:sp>
        <p:nvSpPr>
          <p:cNvPr id="42" name="Google Shape;258;p32">
            <a:extLst>
              <a:ext uri="{FF2B5EF4-FFF2-40B4-BE49-F238E27FC236}">
                <a16:creationId xmlns:a16="http://schemas.microsoft.com/office/drawing/2014/main" id="{364F5AE7-83CE-49D9-A36B-B2C1CE6138EC}"/>
              </a:ext>
            </a:extLst>
          </p:cNvPr>
          <p:cNvSpPr txBox="1">
            <a:spLocks/>
          </p:cNvSpPr>
          <p:nvPr/>
        </p:nvSpPr>
        <p:spPr>
          <a:xfrm>
            <a:off x="278607" y="1731702"/>
            <a:ext cx="4293393" cy="96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>
              <a:buClr>
                <a:schemeClr val="dk1"/>
              </a:buClr>
              <a:buSzPts val="1100"/>
            </a:pP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הכישלון של שתי רשימות ימין (הימין החדש, זהות) לעבור את אחוז החסימה, הפעילו הפעם תמריצים כבדים לאיחוד שורות במחנה. המאמצים הצליחו באופן חלקי: הימין החדש הצטרף אל הבית היהודי ואל האיחוד הלאומי ברשימה משותפת בשם 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  <a:hlinkClick r:id="rId6" tooltip="Yami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ימינה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. הניסיונות לצרף גם את מפלגת 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  <a:hlinkClick r:id="rId7" tooltip="Otzma Yehud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עוצמה יהודית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 לא הצליחו והיא התמודדה עצמאית.</a:t>
            </a:r>
          </a:p>
          <a:p>
            <a:pPr marL="0" indent="0" algn="r" rtl="1">
              <a:buClr>
                <a:schemeClr val="dk1"/>
              </a:buClr>
              <a:buSzPts val="1100"/>
            </a:pP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מפלגת כולנו, שבקושי עברה את אחוז החסימה, התמזגה עם 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  <a:hlinkClick r:id="rId8" tooltip="Liku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הליכוד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 ולמעשה חדלה להתקיים.</a:t>
            </a:r>
          </a:p>
          <a:p>
            <a:pPr marL="171450" indent="-171450" algn="r" rtl="1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e-IL" sz="1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algn="r" rtl="1">
              <a:buClr>
                <a:schemeClr val="dk1"/>
              </a:buClr>
              <a:buSzPts val="1100"/>
            </a:pPr>
            <a:endParaRPr lang="he-IL" sz="1100" dirty="0">
              <a:solidFill>
                <a:schemeClr val="bg1"/>
              </a:solidFill>
            </a:endParaRPr>
          </a:p>
        </p:txBody>
      </p:sp>
      <p:sp>
        <p:nvSpPr>
          <p:cNvPr id="43" name="Google Shape;258;p32">
            <a:extLst>
              <a:ext uri="{FF2B5EF4-FFF2-40B4-BE49-F238E27FC236}">
                <a16:creationId xmlns:a16="http://schemas.microsoft.com/office/drawing/2014/main" id="{C5B8F09E-9F11-40A9-87D2-2518E83AC3CF}"/>
              </a:ext>
            </a:extLst>
          </p:cNvPr>
          <p:cNvSpPr txBox="1">
            <a:spLocks/>
          </p:cNvSpPr>
          <p:nvPr/>
        </p:nvSpPr>
        <p:spPr>
          <a:xfrm>
            <a:off x="374972" y="3097528"/>
            <a:ext cx="4293393" cy="141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>
              <a:buClr>
                <a:schemeClr val="dk1"/>
              </a:buClr>
              <a:buSzPts val="1100"/>
            </a:pP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בשמאל, ההיחלשות הניכרת של 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  <a:hlinkClick r:id="rId9" tooltip="Haavo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מפלגת העבודה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 ושל 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  <a:hlinkClick r:id="rId5" tooltip="Meret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מרצ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, דחפה אף היא </a:t>
            </a:r>
            <a:r>
              <a:rPr lang="he-IL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לאיחודים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 פוליטיים. מרצ התמודדה בבחירות אלה עם ישראל דמוקרטית, מפלגה שהקים ראש הממשלה לשעבר אהוד ברק, ועם התנועה הירוקה ברשימה משותפת בשם 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  <a:hlinkClick r:id="rId10" tooltip="Democratic Un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המחנה הדמוקרטי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. מפלגת </a:t>
            </a:r>
            <a:r>
              <a:rPr lang="he-IL" sz="1100" u="sng" dirty="0">
                <a:solidFill>
                  <a:schemeClr val="bg1"/>
                </a:solidFill>
                <a:latin typeface="Arial" panose="020B0604020202020204" pitchFamily="34" charset="0"/>
              </a:rPr>
              <a:t>העבודה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, לעומת זאת, התמודדה עם מפלגת 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  <a:hlinkClick r:id="rId4" tooltip="Haavoda-Ges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גשר</a:t>
            </a:r>
            <a:r>
              <a:rPr lang="he-IL" sz="1100" dirty="0">
                <a:solidFill>
                  <a:schemeClr val="bg1"/>
                </a:solidFill>
                <a:latin typeface="Arial" panose="020B0604020202020204" pitchFamily="34" charset="0"/>
              </a:rPr>
              <a:t> שלא עברה את אחוז החסימה בבחירות של אפריל. </a:t>
            </a:r>
          </a:p>
          <a:p>
            <a:pPr marL="171450" indent="-171450" algn="r" rtl="1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he-IL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" name="Google Shape;252;p32">
            <a:extLst>
              <a:ext uri="{FF2B5EF4-FFF2-40B4-BE49-F238E27FC236}">
                <a16:creationId xmlns:a16="http://schemas.microsoft.com/office/drawing/2014/main" id="{F551ECBE-4603-44B6-944C-170BF393F96F}"/>
              </a:ext>
            </a:extLst>
          </p:cNvPr>
          <p:cNvSpPr/>
          <p:nvPr/>
        </p:nvSpPr>
        <p:spPr>
          <a:xfrm>
            <a:off x="320298" y="3148475"/>
            <a:ext cx="4373143" cy="102181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252;p32">
            <a:extLst>
              <a:ext uri="{FF2B5EF4-FFF2-40B4-BE49-F238E27FC236}">
                <a16:creationId xmlns:a16="http://schemas.microsoft.com/office/drawing/2014/main" id="{7A525188-B83B-4ADA-A578-340F4F8F90F5}"/>
              </a:ext>
            </a:extLst>
          </p:cNvPr>
          <p:cNvSpPr/>
          <p:nvPr/>
        </p:nvSpPr>
        <p:spPr>
          <a:xfrm>
            <a:off x="278607" y="1743704"/>
            <a:ext cx="4373143" cy="13046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52;p32">
            <a:extLst>
              <a:ext uri="{FF2B5EF4-FFF2-40B4-BE49-F238E27FC236}">
                <a16:creationId xmlns:a16="http://schemas.microsoft.com/office/drawing/2014/main" id="{88835ECD-9FE2-4970-916A-5945D2F78BFC}"/>
              </a:ext>
            </a:extLst>
          </p:cNvPr>
          <p:cNvSpPr/>
          <p:nvPr/>
        </p:nvSpPr>
        <p:spPr>
          <a:xfrm>
            <a:off x="334587" y="4270391"/>
            <a:ext cx="4373143" cy="66168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237;p56">
            <a:extLst>
              <a:ext uri="{FF2B5EF4-FFF2-40B4-BE49-F238E27FC236}">
                <a16:creationId xmlns:a16="http://schemas.microsoft.com/office/drawing/2014/main" id="{5A94A6F6-8A83-42A1-AC5B-030468A9B50C}"/>
              </a:ext>
            </a:extLst>
          </p:cNvPr>
          <p:cNvSpPr/>
          <p:nvPr/>
        </p:nvSpPr>
        <p:spPr>
          <a:xfrm>
            <a:off x="2007205" y="665570"/>
            <a:ext cx="1200339" cy="468799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237;p56">
            <a:extLst>
              <a:ext uri="{FF2B5EF4-FFF2-40B4-BE49-F238E27FC236}">
                <a16:creationId xmlns:a16="http://schemas.microsoft.com/office/drawing/2014/main" id="{6BA88A71-ADD0-4B46-8C71-0C918E82516B}"/>
              </a:ext>
            </a:extLst>
          </p:cNvPr>
          <p:cNvSpPr/>
          <p:nvPr/>
        </p:nvSpPr>
        <p:spPr>
          <a:xfrm>
            <a:off x="5903328" y="693223"/>
            <a:ext cx="964409" cy="468799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52;p32">
            <a:extLst>
              <a:ext uri="{FF2B5EF4-FFF2-40B4-BE49-F238E27FC236}">
                <a16:creationId xmlns:a16="http://schemas.microsoft.com/office/drawing/2014/main" id="{D16CE42B-4E31-4A9F-B5E2-AD86A3AD788E}"/>
              </a:ext>
            </a:extLst>
          </p:cNvPr>
          <p:cNvSpPr/>
          <p:nvPr/>
        </p:nvSpPr>
        <p:spPr>
          <a:xfrm>
            <a:off x="5431189" y="1736298"/>
            <a:ext cx="2571744" cy="83545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84487D1-C289-4BEC-B192-1F1919204C2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776" t="22592" r="15667" b="15556"/>
          <a:stretch/>
        </p:blipFill>
        <p:spPr>
          <a:xfrm>
            <a:off x="-701039" y="-70104"/>
            <a:ext cx="9925456" cy="58972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טקסט, אור, כהה&#10;&#10;התיאור נוצר באופן אוטומטי">
            <a:extLst>
              <a:ext uri="{FF2B5EF4-FFF2-40B4-BE49-F238E27FC236}">
                <a16:creationId xmlns:a16="http://schemas.microsoft.com/office/drawing/2014/main" id="{8A5B6F84-35A7-439B-AFDA-098DBF97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41" y="137415"/>
            <a:ext cx="3312901" cy="1355629"/>
          </a:xfrm>
          <a:prstGeom prst="rect">
            <a:avLst/>
          </a:prstGeom>
        </p:spPr>
      </p:pic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1068276" y="-171533"/>
            <a:ext cx="196067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PCA 2020</a:t>
            </a:r>
            <a:endParaRPr lang="en" sz="1600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71C199C-6B90-45FB-B644-9733BD243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4" t="67222" r="53750" b="22118"/>
          <a:stretch/>
        </p:blipFill>
        <p:spPr>
          <a:xfrm>
            <a:off x="388768" y="1801992"/>
            <a:ext cx="2187107" cy="2047159"/>
          </a:xfrm>
          <a:prstGeom prst="rect">
            <a:avLst/>
          </a:prstGeom>
        </p:spPr>
      </p:pic>
      <p:sp>
        <p:nvSpPr>
          <p:cNvPr id="20" name="Google Shape;258;p32">
            <a:extLst>
              <a:ext uri="{FF2B5EF4-FFF2-40B4-BE49-F238E27FC236}">
                <a16:creationId xmlns:a16="http://schemas.microsoft.com/office/drawing/2014/main" id="{E5267C96-C889-4B78-B94C-FE06412E5100}"/>
              </a:ext>
            </a:extLst>
          </p:cNvPr>
          <p:cNvSpPr txBox="1">
            <a:spLocks/>
          </p:cNvSpPr>
          <p:nvPr/>
        </p:nvSpPr>
        <p:spPr>
          <a:xfrm>
            <a:off x="4064794" y="648401"/>
            <a:ext cx="4690215" cy="64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dirty="0">
                <a:solidFill>
                  <a:schemeClr val="bg1"/>
                </a:solidFill>
              </a:rPr>
              <a:t>מועצה מקומית בגליל העליון. כוללת את הכפרים </a:t>
            </a:r>
            <a:r>
              <a:rPr lang="he-IL" dirty="0" err="1">
                <a:solidFill>
                  <a:schemeClr val="bg1"/>
                </a:solidFill>
              </a:rPr>
              <a:t>כסרא</a:t>
            </a:r>
            <a:r>
              <a:rPr lang="he-IL" dirty="0">
                <a:solidFill>
                  <a:schemeClr val="bg1"/>
                </a:solidFill>
              </a:rPr>
              <a:t> </a:t>
            </a:r>
            <a:r>
              <a:rPr lang="he-IL" dirty="0" err="1">
                <a:solidFill>
                  <a:schemeClr val="bg1"/>
                </a:solidFill>
              </a:rPr>
              <a:t>וסמיע</a:t>
            </a:r>
            <a:r>
              <a:rPr lang="he-IL" dirty="0">
                <a:solidFill>
                  <a:schemeClr val="bg1"/>
                </a:solidFill>
              </a:rPr>
              <a:t> השייכים למגזר הדרוזי.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4CD8D906-3D3E-4910-A22E-4C934C0FE5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72" t="25139" r="13359" b="10556"/>
          <a:stretch/>
        </p:blipFill>
        <p:spPr>
          <a:xfrm>
            <a:off x="4134555" y="1867040"/>
            <a:ext cx="3472308" cy="2488666"/>
          </a:xfrm>
          <a:prstGeom prst="rect">
            <a:avLst/>
          </a:prstGeom>
        </p:spPr>
      </p:pic>
      <p:cxnSp>
        <p:nvCxnSpPr>
          <p:cNvPr id="259" name="מחבר חץ ישר 258">
            <a:extLst>
              <a:ext uri="{FF2B5EF4-FFF2-40B4-BE49-F238E27FC236}">
                <a16:creationId xmlns:a16="http://schemas.microsoft.com/office/drawing/2014/main" id="{424B629B-3DFD-417A-A68D-ECE7ED418FB8}"/>
              </a:ext>
            </a:extLst>
          </p:cNvPr>
          <p:cNvCxnSpPr/>
          <p:nvPr/>
        </p:nvCxnSpPr>
        <p:spPr>
          <a:xfrm>
            <a:off x="600075" y="1092994"/>
            <a:ext cx="1107281" cy="1033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258;p32">
            <a:extLst>
              <a:ext uri="{FF2B5EF4-FFF2-40B4-BE49-F238E27FC236}">
                <a16:creationId xmlns:a16="http://schemas.microsoft.com/office/drawing/2014/main" id="{4861FDAB-42EE-411D-A2B3-B2953BEA5E4F}"/>
              </a:ext>
            </a:extLst>
          </p:cNvPr>
          <p:cNvSpPr txBox="1">
            <a:spLocks/>
          </p:cNvSpPr>
          <p:nvPr/>
        </p:nvSpPr>
        <p:spPr>
          <a:xfrm>
            <a:off x="6115050" y="0"/>
            <a:ext cx="2541945" cy="65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sz="3200" b="1" dirty="0" err="1">
                <a:solidFill>
                  <a:schemeClr val="bg1"/>
                </a:solidFill>
              </a:rPr>
              <a:t>כסרא-סמיע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459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תמונה 42">
            <a:extLst>
              <a:ext uri="{FF2B5EF4-FFF2-40B4-BE49-F238E27FC236}">
                <a16:creationId xmlns:a16="http://schemas.microsoft.com/office/drawing/2014/main" id="{B918B777-C93F-4068-AC90-2164E2798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9" t="25089" r="45938" b="31805"/>
          <a:stretch/>
        </p:blipFill>
        <p:spPr>
          <a:xfrm>
            <a:off x="256612" y="1127808"/>
            <a:ext cx="4701150" cy="2221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" name="Google Shape;253;p32">
            <a:extLst>
              <a:ext uri="{FF2B5EF4-FFF2-40B4-BE49-F238E27FC236}">
                <a16:creationId xmlns:a16="http://schemas.microsoft.com/office/drawing/2014/main" id="{87DB4BFD-352A-4FEC-8D5C-7F939C9BE7A1}"/>
              </a:ext>
            </a:extLst>
          </p:cNvPr>
          <p:cNvSpPr txBox="1">
            <a:spLocks/>
          </p:cNvSpPr>
          <p:nvPr/>
        </p:nvSpPr>
        <p:spPr>
          <a:xfrm>
            <a:off x="3413070" y="406719"/>
            <a:ext cx="196067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2019a</a:t>
            </a:r>
            <a:endParaRPr lang="en" sz="2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BE4B1C7-88CD-47AC-B15B-F7C88DDEA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26" t="38618" r="18203" b="44861"/>
          <a:stretch/>
        </p:blipFill>
        <p:spPr>
          <a:xfrm>
            <a:off x="2748701" y="3546063"/>
            <a:ext cx="6019339" cy="1257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55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1755720" y="257390"/>
            <a:ext cx="196067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2019a</a:t>
            </a:r>
            <a:endParaRPr lang="en" sz="2800" dirty="0"/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C7538984-391C-46F9-861D-6D31B2B1C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8" t="42029" r="19567" b="18241"/>
          <a:stretch/>
        </p:blipFill>
        <p:spPr>
          <a:xfrm>
            <a:off x="3533825" y="1677703"/>
            <a:ext cx="5493543" cy="170882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BA14432-8740-4809-8A8B-9322F23F9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18" t="41899" r="19269" b="26176"/>
          <a:stretch/>
        </p:blipFill>
        <p:spPr>
          <a:xfrm>
            <a:off x="3533825" y="3462591"/>
            <a:ext cx="5493543" cy="1671737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E418B750-2DB8-4344-9772-CC1427CFA5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03" t="41347" r="19219" b="28951"/>
          <a:stretch/>
        </p:blipFill>
        <p:spPr>
          <a:xfrm>
            <a:off x="3533824" y="73877"/>
            <a:ext cx="5493544" cy="1527763"/>
          </a:xfrm>
          <a:prstGeom prst="rect">
            <a:avLst/>
          </a:prstGeom>
        </p:spPr>
      </p:pic>
      <p:sp>
        <p:nvSpPr>
          <p:cNvPr id="2" name="אליפסה 1">
            <a:extLst>
              <a:ext uri="{FF2B5EF4-FFF2-40B4-BE49-F238E27FC236}">
                <a16:creationId xmlns:a16="http://schemas.microsoft.com/office/drawing/2014/main" id="{F20BDF69-942E-45A0-B136-FBAD1F76C11D}"/>
              </a:ext>
            </a:extLst>
          </p:cNvPr>
          <p:cNvSpPr/>
          <p:nvPr/>
        </p:nvSpPr>
        <p:spPr>
          <a:xfrm>
            <a:off x="6429375" y="328613"/>
            <a:ext cx="450056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0023CD58-477A-439E-AD00-A646517BE043}"/>
              </a:ext>
            </a:extLst>
          </p:cNvPr>
          <p:cNvSpPr/>
          <p:nvPr/>
        </p:nvSpPr>
        <p:spPr>
          <a:xfrm>
            <a:off x="6407943" y="836538"/>
            <a:ext cx="450056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1F6445DD-87D2-4DCA-895E-759D20848655}"/>
              </a:ext>
            </a:extLst>
          </p:cNvPr>
          <p:cNvSpPr/>
          <p:nvPr/>
        </p:nvSpPr>
        <p:spPr>
          <a:xfrm>
            <a:off x="6338887" y="3689275"/>
            <a:ext cx="450056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1E74823B-366A-4066-820A-E39E9B2B5C5F}"/>
              </a:ext>
            </a:extLst>
          </p:cNvPr>
          <p:cNvSpPr/>
          <p:nvPr/>
        </p:nvSpPr>
        <p:spPr>
          <a:xfrm>
            <a:off x="6346030" y="3946450"/>
            <a:ext cx="450056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FB8C461B-2762-4CE1-80FF-26792A455099}"/>
              </a:ext>
            </a:extLst>
          </p:cNvPr>
          <p:cNvSpPr/>
          <p:nvPr/>
        </p:nvSpPr>
        <p:spPr>
          <a:xfrm>
            <a:off x="6381747" y="3107202"/>
            <a:ext cx="450056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אליפסה 38">
            <a:extLst>
              <a:ext uri="{FF2B5EF4-FFF2-40B4-BE49-F238E27FC236}">
                <a16:creationId xmlns:a16="http://schemas.microsoft.com/office/drawing/2014/main" id="{4EE32F24-BC87-4C78-B3B8-31957081178E}"/>
              </a:ext>
            </a:extLst>
          </p:cNvPr>
          <p:cNvSpPr/>
          <p:nvPr/>
        </p:nvSpPr>
        <p:spPr>
          <a:xfrm>
            <a:off x="6353172" y="1850262"/>
            <a:ext cx="450056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Google Shape;253;p32">
            <a:extLst>
              <a:ext uri="{FF2B5EF4-FFF2-40B4-BE49-F238E27FC236}">
                <a16:creationId xmlns:a16="http://schemas.microsoft.com/office/drawing/2014/main" id="{E0166D80-921A-4AF7-A44D-A19D17262F77}"/>
              </a:ext>
            </a:extLst>
          </p:cNvPr>
          <p:cNvSpPr txBox="1">
            <a:spLocks/>
          </p:cNvSpPr>
          <p:nvPr/>
        </p:nvSpPr>
        <p:spPr>
          <a:xfrm>
            <a:off x="1686663" y="1993856"/>
            <a:ext cx="196067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2019b</a:t>
            </a:r>
            <a:endParaRPr lang="en" sz="2800" dirty="0"/>
          </a:p>
        </p:txBody>
      </p:sp>
      <p:sp>
        <p:nvSpPr>
          <p:cNvPr id="41" name="Google Shape;253;p32">
            <a:extLst>
              <a:ext uri="{FF2B5EF4-FFF2-40B4-BE49-F238E27FC236}">
                <a16:creationId xmlns:a16="http://schemas.microsoft.com/office/drawing/2014/main" id="{CB15DC0F-91DD-49BE-901C-CCCF46F36B37}"/>
              </a:ext>
            </a:extLst>
          </p:cNvPr>
          <p:cNvSpPr txBox="1">
            <a:spLocks/>
          </p:cNvSpPr>
          <p:nvPr/>
        </p:nvSpPr>
        <p:spPr>
          <a:xfrm>
            <a:off x="1672894" y="3489464"/>
            <a:ext cx="196067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2020</a:t>
            </a:r>
            <a:endParaRPr lang="en" sz="2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2FBD31E-7083-4731-A927-5A49293AD7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45" t="34494" r="19376" b="59298"/>
          <a:stretch/>
        </p:blipFill>
        <p:spPr>
          <a:xfrm>
            <a:off x="160393" y="2646104"/>
            <a:ext cx="5151328" cy="289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E836D0F-F7CA-4B3C-9117-6BF821CD23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45" t="32601" r="19219" b="59298"/>
          <a:stretch/>
        </p:blipFill>
        <p:spPr>
          <a:xfrm>
            <a:off x="34580" y="961395"/>
            <a:ext cx="5337520" cy="390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98D6601-FCE7-4214-942E-CEA3180DB5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46" t="34300" r="19609" b="59298"/>
          <a:stretch/>
        </p:blipFill>
        <p:spPr>
          <a:xfrm>
            <a:off x="199456" y="4063455"/>
            <a:ext cx="5073201" cy="294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Google Shape;258;p32">
            <a:extLst>
              <a:ext uri="{FF2B5EF4-FFF2-40B4-BE49-F238E27FC236}">
                <a16:creationId xmlns:a16="http://schemas.microsoft.com/office/drawing/2014/main" id="{2A32DD63-3F3E-4674-9FBE-7F3C48BDBF81}"/>
              </a:ext>
            </a:extLst>
          </p:cNvPr>
          <p:cNvSpPr txBox="1">
            <a:spLocks/>
          </p:cNvSpPr>
          <p:nvPr/>
        </p:nvSpPr>
        <p:spPr>
          <a:xfrm>
            <a:off x="735806" y="2938109"/>
            <a:ext cx="2454331" cy="54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dirty="0">
                <a:solidFill>
                  <a:schemeClr val="bg1"/>
                </a:solidFill>
              </a:rPr>
              <a:t>מצביעים של הליכוד נשארו בבית?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Google Shape;258;p32">
            <a:extLst>
              <a:ext uri="{FF2B5EF4-FFF2-40B4-BE49-F238E27FC236}">
                <a16:creationId xmlns:a16="http://schemas.microsoft.com/office/drawing/2014/main" id="{65418874-D616-4C50-8FCA-797A0162A1C2}"/>
              </a:ext>
            </a:extLst>
          </p:cNvPr>
          <p:cNvSpPr txBox="1">
            <a:spLocks/>
          </p:cNvSpPr>
          <p:nvPr/>
        </p:nvSpPr>
        <p:spPr>
          <a:xfrm>
            <a:off x="571500" y="4430128"/>
            <a:ext cx="2790481" cy="54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dirty="0">
                <a:solidFill>
                  <a:schemeClr val="bg1"/>
                </a:solidFill>
              </a:rPr>
              <a:t>מצביעים של הליכוד חזרו להצביע?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9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49"/>
          <p:cNvPicPr preferRelativeResize="0"/>
          <p:nvPr/>
        </p:nvPicPr>
        <p:blipFill rotWithShape="1">
          <a:blip r:embed="rId3">
            <a:alphaModFix/>
          </a:blip>
          <a:srcRect l="45068" r="2143"/>
          <a:stretch/>
        </p:blipFill>
        <p:spPr>
          <a:xfrm>
            <a:off x="4307681" y="671512"/>
            <a:ext cx="3364707" cy="325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49"/>
          <p:cNvSpPr txBox="1">
            <a:spLocks noGrp="1"/>
          </p:cNvSpPr>
          <p:nvPr>
            <p:ph type="title"/>
          </p:nvPr>
        </p:nvSpPr>
        <p:spPr>
          <a:xfrm>
            <a:off x="1256833" y="870656"/>
            <a:ext cx="2630227" cy="2949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</a:t>
            </a:r>
            <a:r>
              <a:rPr lang="en-US" dirty="0" err="1"/>
              <a:t>ou</a:t>
            </a:r>
            <a:r>
              <a:rPr lang="en" dirty="0"/>
              <a:t>!</a:t>
            </a:r>
            <a:br>
              <a:rPr lang="en-US" dirty="0"/>
            </a:br>
            <a:br>
              <a:rPr lang="en-US" dirty="0"/>
            </a:b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See you in the next election...</a:t>
            </a:r>
            <a:endParaRPr dirty="0"/>
          </a:p>
        </p:txBody>
      </p:sp>
      <p:grpSp>
        <p:nvGrpSpPr>
          <p:cNvPr id="1422" name="Google Shape;1422;p49"/>
          <p:cNvGrpSpPr/>
          <p:nvPr/>
        </p:nvGrpSpPr>
        <p:grpSpPr>
          <a:xfrm>
            <a:off x="565749" y="571500"/>
            <a:ext cx="7613845" cy="3839355"/>
            <a:chOff x="1799375" y="2989800"/>
            <a:chExt cx="4020075" cy="2486950"/>
          </a:xfrm>
        </p:grpSpPr>
        <p:sp>
          <p:nvSpPr>
            <p:cNvPr id="1423" name="Google Shape;1423;p49"/>
            <p:cNvSpPr/>
            <p:nvPr/>
          </p:nvSpPr>
          <p:spPr>
            <a:xfrm>
              <a:off x="1799375" y="5262050"/>
              <a:ext cx="4020075" cy="214700"/>
            </a:xfrm>
            <a:custGeom>
              <a:avLst/>
              <a:gdLst/>
              <a:ahLst/>
              <a:cxnLst/>
              <a:rect l="l" t="t" r="r" b="b"/>
              <a:pathLst>
                <a:path w="160803" h="8588" extrusionOk="0">
                  <a:moveTo>
                    <a:pt x="0" y="0"/>
                  </a:moveTo>
                  <a:lnTo>
                    <a:pt x="0" y="8303"/>
                  </a:lnTo>
                  <a:cubicBezTo>
                    <a:pt x="0" y="8461"/>
                    <a:pt x="128" y="8588"/>
                    <a:pt x="286" y="8588"/>
                  </a:cubicBezTo>
                  <a:lnTo>
                    <a:pt x="160516" y="8588"/>
                  </a:lnTo>
                  <a:cubicBezTo>
                    <a:pt x="160674" y="8588"/>
                    <a:pt x="160803" y="8461"/>
                    <a:pt x="160803" y="8303"/>
                  </a:cubicBezTo>
                  <a:lnTo>
                    <a:pt x="160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1954525" y="2989800"/>
              <a:ext cx="3710525" cy="2453750"/>
            </a:xfrm>
            <a:custGeom>
              <a:avLst/>
              <a:gdLst/>
              <a:ahLst/>
              <a:cxnLst/>
              <a:rect l="l" t="t" r="r" b="b"/>
              <a:pathLst>
                <a:path w="148421" h="98150" extrusionOk="0">
                  <a:moveTo>
                    <a:pt x="144022" y="3901"/>
                  </a:moveTo>
                  <a:lnTo>
                    <a:pt x="144021" y="86785"/>
                  </a:lnTo>
                  <a:lnTo>
                    <a:pt x="3985" y="86785"/>
                  </a:lnTo>
                  <a:lnTo>
                    <a:pt x="3985" y="3901"/>
                  </a:lnTo>
                  <a:close/>
                  <a:moveTo>
                    <a:pt x="6895" y="0"/>
                  </a:moveTo>
                  <a:cubicBezTo>
                    <a:pt x="3087" y="0"/>
                    <a:pt x="1" y="3087"/>
                    <a:pt x="1" y="6895"/>
                  </a:cubicBezTo>
                  <a:lnTo>
                    <a:pt x="1" y="91255"/>
                  </a:lnTo>
                  <a:cubicBezTo>
                    <a:pt x="1" y="95063"/>
                    <a:pt x="3087" y="98150"/>
                    <a:pt x="6895" y="98150"/>
                  </a:cubicBezTo>
                  <a:lnTo>
                    <a:pt x="141526" y="98150"/>
                  </a:lnTo>
                  <a:cubicBezTo>
                    <a:pt x="145334" y="98150"/>
                    <a:pt x="148421" y="95063"/>
                    <a:pt x="148421" y="91255"/>
                  </a:cubicBezTo>
                  <a:lnTo>
                    <a:pt x="148421" y="6895"/>
                  </a:lnTo>
                  <a:cubicBezTo>
                    <a:pt x="148421" y="3087"/>
                    <a:pt x="145334" y="0"/>
                    <a:pt x="141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444025" y="5262050"/>
              <a:ext cx="798150" cy="79375"/>
            </a:xfrm>
            <a:custGeom>
              <a:avLst/>
              <a:gdLst/>
              <a:ahLst/>
              <a:cxnLst/>
              <a:rect l="l" t="t" r="r" b="b"/>
              <a:pathLst>
                <a:path w="31926" h="3175" extrusionOk="0">
                  <a:moveTo>
                    <a:pt x="0" y="0"/>
                  </a:moveTo>
                  <a:lnTo>
                    <a:pt x="1995" y="3174"/>
                  </a:lnTo>
                  <a:lnTo>
                    <a:pt x="30074" y="3174"/>
                  </a:lnTo>
                  <a:lnTo>
                    <a:pt x="3192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1954525" y="5263725"/>
              <a:ext cx="3710525" cy="11825"/>
            </a:xfrm>
            <a:custGeom>
              <a:avLst/>
              <a:gdLst/>
              <a:ahLst/>
              <a:cxnLst/>
              <a:rect l="l" t="t" r="r" b="b"/>
              <a:pathLst>
                <a:path w="148421" h="473" extrusionOk="0">
                  <a:moveTo>
                    <a:pt x="1" y="0"/>
                  </a:moveTo>
                  <a:lnTo>
                    <a:pt x="1" y="472"/>
                  </a:lnTo>
                  <a:lnTo>
                    <a:pt x="148421" y="472"/>
                  </a:lnTo>
                  <a:lnTo>
                    <a:pt x="14842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2;p32">
            <a:extLst>
              <a:ext uri="{FF2B5EF4-FFF2-40B4-BE49-F238E27FC236}">
                <a16:creationId xmlns:a16="http://schemas.microsoft.com/office/drawing/2014/main" id="{98E5EE27-0CE0-460B-BD97-A5942D581A3B}"/>
              </a:ext>
            </a:extLst>
          </p:cNvPr>
          <p:cNvSpPr/>
          <p:nvPr/>
        </p:nvSpPr>
        <p:spPr>
          <a:xfrm>
            <a:off x="710550" y="907257"/>
            <a:ext cx="8098970" cy="378618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1121569" y="1029132"/>
            <a:ext cx="7311881" cy="1542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b="1" dirty="0">
                <a:solidFill>
                  <a:srgbClr val="2D2D2D"/>
                </a:solidFill>
                <a:latin typeface="Open Sans Hebrew"/>
              </a:rPr>
              <a:t>הנחה: </a:t>
            </a:r>
            <a:r>
              <a:rPr lang="he-IL" dirty="0">
                <a:solidFill>
                  <a:srgbClr val="2D2D2D"/>
                </a:solidFill>
                <a:latin typeface="Open Sans Hebrew"/>
              </a:rPr>
              <a:t>כל הבוחרים הפוטנציאלים </a:t>
            </a:r>
            <a:r>
              <a:rPr lang="he-IL" b="0" i="0" dirty="0">
                <a:solidFill>
                  <a:srgbClr val="2D2D2D"/>
                </a:solidFill>
                <a:effectLst/>
                <a:latin typeface="Open Sans Hebrew"/>
              </a:rPr>
              <a:t>שלא הצביעו בקלפי מסוימת היו מצביעים כמו האחרים באותה הקלפי.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e-IL" b="0" i="0" dirty="0">
              <a:solidFill>
                <a:srgbClr val="2D2D2D"/>
              </a:solidFill>
              <a:effectLst/>
              <a:latin typeface="Open Sans Hebre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b="0" i="0" dirty="0">
                <a:solidFill>
                  <a:srgbClr val="2D2D2D"/>
                </a:solidFill>
                <a:effectLst/>
                <a:latin typeface="Open Sans Hebrew"/>
              </a:rPr>
              <a:t>למשל בקלפי עם 55% הצבעה שמהם 80% הצביעו לרשימות ערביות, מניחים שגם 80% מאלה שלא הצביעו היו מצביעים למפלגות ערביות, וכך הלאה.</a:t>
            </a:r>
            <a:endParaRPr lang="he-IL" b="1" dirty="0">
              <a:solidFill>
                <a:srgbClr val="2D2D2D"/>
              </a:solidFill>
              <a:latin typeface="Open Sans Hebre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e-IL" b="1" dirty="0">
              <a:solidFill>
                <a:srgbClr val="2D2D2D"/>
              </a:solidFill>
              <a:latin typeface="Open Sans Hebre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b="1" dirty="0">
                <a:solidFill>
                  <a:srgbClr val="2D2D2D"/>
                </a:solidFill>
                <a:latin typeface="Open Sans Hebrew"/>
              </a:rPr>
              <a:t>התיקון:</a:t>
            </a:r>
            <a:endParaRPr lang="he-IL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e-IL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e-IL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6"/>
          </p:nvPr>
        </p:nvSpPr>
        <p:spPr>
          <a:xfrm>
            <a:off x="280648" y="257595"/>
            <a:ext cx="8098971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 b="1" dirty="0"/>
              <a:t>כיצד ישתנו תוצאות ההצבעה אם כל המצביעים ינהרו לקלפיות?</a:t>
            </a:r>
            <a:endParaRPr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95A32B8C-8EE0-444F-ACBB-C85E15E4159A}"/>
                  </a:ext>
                </a:extLst>
              </p:cNvPr>
              <p:cNvSpPr txBox="1"/>
              <p:nvPr/>
            </p:nvSpPr>
            <p:spPr>
              <a:xfrm>
                <a:off x="1414463" y="2720803"/>
                <a:ext cx="4957762" cy="163442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</m:sup>
                    </m:sSubSup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800" b="1" dirty="0">
                    <a:solidFill>
                      <a:schemeClr val="bg1"/>
                    </a:solidFill>
                  </a:rPr>
                  <a:t>     </a:t>
                </a:r>
                <a:r>
                  <a:rPr lang="en-US" dirty="0">
                    <a:solidFill>
                      <a:schemeClr val="bg1"/>
                    </a:solidFill>
                  </a:rPr>
                  <a:t>for each party j in </a:t>
                </a:r>
                <a:r>
                  <a:rPr lang="en-US" dirty="0" err="1">
                    <a:solidFill>
                      <a:schemeClr val="bg1"/>
                    </a:solidFill>
                  </a:rPr>
                  <a:t>kalpi</a:t>
                </a:r>
                <a:r>
                  <a:rPr lang="en-US" dirty="0">
                    <a:solidFill>
                      <a:schemeClr val="bg1"/>
                    </a:solidFill>
                  </a:rPr>
                  <a:t> I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fixed votes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kalpi</a:t>
                </a:r>
                <a:r>
                  <a:rPr lang="en-US" dirty="0">
                    <a:solidFill>
                      <a:schemeClr val="bg1"/>
                    </a:solidFill>
                  </a:rPr>
                  <a:t> I for party j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true votes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kalpi</a:t>
                </a:r>
                <a:r>
                  <a:rPr lang="en-US" dirty="0">
                    <a:solidFill>
                      <a:schemeClr val="bg1"/>
                    </a:solidFill>
                  </a:rPr>
                  <a:t> I for party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he-IL" dirty="0">
                    <a:solidFill>
                      <a:schemeClr val="bg1"/>
                    </a:solidFill>
                  </a:rPr>
                  <a:t>בוחרים בפועל בקלפי</a:t>
                </a:r>
                <a:endParaRPr lang="en-US" sz="14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he-IL" dirty="0" err="1">
                    <a:solidFill>
                      <a:schemeClr val="bg1"/>
                    </a:solidFill>
                  </a:rPr>
                  <a:t>בז"ב</a:t>
                </a:r>
                <a:r>
                  <a:rPr lang="he-IL" dirty="0">
                    <a:solidFill>
                      <a:schemeClr val="bg1"/>
                    </a:solidFill>
                  </a:rPr>
                  <a:t> בקלפי</a:t>
                </a:r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95A32B8C-8EE0-444F-ACBB-C85E15E41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63" y="2720803"/>
                <a:ext cx="4957762" cy="1634422"/>
              </a:xfrm>
              <a:prstGeom prst="rect">
                <a:avLst/>
              </a:prstGeom>
              <a:blipFill>
                <a:blip r:embed="rId3"/>
                <a:stretch>
                  <a:fillRect l="-861" b="-59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90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260747" y="4604756"/>
            <a:ext cx="8776097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ניתן לראות שבשלושת מערכות הבחירות כחול-לבן יורדת באחוז ההצבעות אם מניחים שכל בעלי זכות הבחירה מצביעים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(מספר ההצבעות הכללי עלה ומפלגות אחרות קיבלו יותר קולות) </a:t>
            </a:r>
            <a:endParaRPr dirty="0"/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FC34FA95-2357-4C97-AA9F-20FFEA16B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07" y="1404798"/>
            <a:ext cx="7693819" cy="3148289"/>
          </a:xfrm>
          <a:prstGeom prst="rect">
            <a:avLst/>
          </a:prstGeom>
        </p:spPr>
      </p:pic>
      <p:sp>
        <p:nvSpPr>
          <p:cNvPr id="4" name="Google Shape;253;p32">
            <a:extLst>
              <a:ext uri="{FF2B5EF4-FFF2-40B4-BE49-F238E27FC236}">
                <a16:creationId xmlns:a16="http://schemas.microsoft.com/office/drawing/2014/main" id="{772B968A-8340-4432-BE5A-12346672BF64}"/>
              </a:ext>
            </a:extLst>
          </p:cNvPr>
          <p:cNvSpPr txBox="1">
            <a:spLocks/>
          </p:cNvSpPr>
          <p:nvPr/>
        </p:nvSpPr>
        <p:spPr>
          <a:xfrm>
            <a:off x="-152095" y="-160825"/>
            <a:ext cx="7693819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Vote Percentage Estimation - </a:t>
            </a:r>
            <a:r>
              <a:rPr lang="en-US" sz="2800" dirty="0"/>
              <a:t>‘</a:t>
            </a:r>
            <a:r>
              <a:rPr lang="en-US" sz="2800" dirty="0" err="1"/>
              <a:t>Kachol</a:t>
            </a:r>
            <a:r>
              <a:rPr lang="en-US" sz="2800" dirty="0"/>
              <a:t> </a:t>
            </a:r>
            <a:r>
              <a:rPr lang="en-US" sz="2800" dirty="0" err="1"/>
              <a:t>Lavan</a:t>
            </a:r>
            <a:r>
              <a:rPr lang="en-US" sz="2800" dirty="0"/>
              <a:t>’</a:t>
            </a:r>
            <a:endParaRPr lang="en" sz="2800" dirty="0"/>
          </a:p>
        </p:txBody>
      </p:sp>
      <p:sp>
        <p:nvSpPr>
          <p:cNvPr id="6" name="Google Shape;1328;p46">
            <a:extLst>
              <a:ext uri="{FF2B5EF4-FFF2-40B4-BE49-F238E27FC236}">
                <a16:creationId xmlns:a16="http://schemas.microsoft.com/office/drawing/2014/main" id="{4CDF59CD-F259-4322-B165-355FDD0B6060}"/>
              </a:ext>
            </a:extLst>
          </p:cNvPr>
          <p:cNvSpPr txBox="1">
            <a:spLocks/>
          </p:cNvSpPr>
          <p:nvPr/>
        </p:nvSpPr>
        <p:spPr>
          <a:xfrm>
            <a:off x="3071813" y="816198"/>
            <a:ext cx="4525347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1800" dirty="0"/>
              <a:t>total fixed votes “KL” / total fixed votes</a:t>
            </a:r>
          </a:p>
          <a:p>
            <a:pPr marL="0" indent="0"/>
            <a:endParaRPr lang="en-US" dirty="0"/>
          </a:p>
        </p:txBody>
      </p:sp>
      <p:sp>
        <p:nvSpPr>
          <p:cNvPr id="7" name="Google Shape;1328;p46">
            <a:extLst>
              <a:ext uri="{FF2B5EF4-FFF2-40B4-BE49-F238E27FC236}">
                <a16:creationId xmlns:a16="http://schemas.microsoft.com/office/drawing/2014/main" id="{7DFB55CC-72A3-43C3-8E8B-6E52854CA66F}"/>
              </a:ext>
            </a:extLst>
          </p:cNvPr>
          <p:cNvSpPr txBox="1">
            <a:spLocks/>
          </p:cNvSpPr>
          <p:nvPr/>
        </p:nvSpPr>
        <p:spPr>
          <a:xfrm>
            <a:off x="7541724" y="764529"/>
            <a:ext cx="875328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he-IL" sz="1800" b="1" dirty="0"/>
              <a:t>חישוב:</a:t>
            </a:r>
            <a:endParaRPr lang="en-US" sz="1800" b="1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53;p32">
            <a:extLst>
              <a:ext uri="{FF2B5EF4-FFF2-40B4-BE49-F238E27FC236}">
                <a16:creationId xmlns:a16="http://schemas.microsoft.com/office/drawing/2014/main" id="{D8193EF9-1580-45A4-88D8-D8E570A7C8F1}"/>
              </a:ext>
            </a:extLst>
          </p:cNvPr>
          <p:cNvSpPr txBox="1">
            <a:spLocks/>
          </p:cNvSpPr>
          <p:nvPr/>
        </p:nvSpPr>
        <p:spPr>
          <a:xfrm>
            <a:off x="-180669" y="-304387"/>
            <a:ext cx="6206666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Turnout Estimation - </a:t>
            </a:r>
            <a:r>
              <a:rPr lang="en-US" sz="2800" dirty="0"/>
              <a:t>‘</a:t>
            </a:r>
            <a:r>
              <a:rPr lang="en-US" sz="2800" dirty="0" err="1"/>
              <a:t>Kachol</a:t>
            </a:r>
            <a:r>
              <a:rPr lang="en-US" sz="2800" dirty="0"/>
              <a:t> </a:t>
            </a:r>
            <a:r>
              <a:rPr lang="en-US" sz="2800" dirty="0" err="1"/>
              <a:t>Lavan</a:t>
            </a:r>
            <a:r>
              <a:rPr lang="en-US" sz="2800" dirty="0"/>
              <a:t>’</a:t>
            </a:r>
            <a:endParaRPr lang="en" sz="2800" dirty="0"/>
          </a:p>
        </p:txBody>
      </p:sp>
      <p:sp>
        <p:nvSpPr>
          <p:cNvPr id="20" name="Google Shape;1328;p46">
            <a:extLst>
              <a:ext uri="{FF2B5EF4-FFF2-40B4-BE49-F238E27FC236}">
                <a16:creationId xmlns:a16="http://schemas.microsoft.com/office/drawing/2014/main" id="{B00D0B8B-CC84-4BF0-9C77-B26C979AFADA}"/>
              </a:ext>
            </a:extLst>
          </p:cNvPr>
          <p:cNvSpPr txBox="1">
            <a:spLocks/>
          </p:cNvSpPr>
          <p:nvPr/>
        </p:nvSpPr>
        <p:spPr>
          <a:xfrm>
            <a:off x="3803828" y="1214585"/>
            <a:ext cx="4893469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1800" dirty="0"/>
              <a:t>Total true votes “KL” / total fixed votes “KL”</a:t>
            </a:r>
          </a:p>
          <a:p>
            <a:pPr marL="0" indent="0"/>
            <a:endParaRPr lang="en-US" dirty="0"/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87785D59-4E8A-40A7-A1A4-DBF9B196B9F2}"/>
              </a:ext>
            </a:extLst>
          </p:cNvPr>
          <p:cNvGrpSpPr/>
          <p:nvPr/>
        </p:nvGrpSpPr>
        <p:grpSpPr>
          <a:xfrm>
            <a:off x="789469" y="1965418"/>
            <a:ext cx="1961350" cy="2773579"/>
            <a:chOff x="1134737" y="1859903"/>
            <a:chExt cx="1961350" cy="2773579"/>
          </a:xfrm>
        </p:grpSpPr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D7D8682C-1FAC-4184-8DCA-29F39A539E3D}"/>
                </a:ext>
              </a:extLst>
            </p:cNvPr>
            <p:cNvGrpSpPr/>
            <p:nvPr/>
          </p:nvGrpSpPr>
          <p:grpSpPr>
            <a:xfrm>
              <a:off x="1134737" y="1859903"/>
              <a:ext cx="1961350" cy="2297425"/>
              <a:chOff x="1303344" y="1446338"/>
              <a:chExt cx="1961350" cy="2297425"/>
            </a:xfrm>
          </p:grpSpPr>
          <p:sp>
            <p:nvSpPr>
              <p:cNvPr id="4" name="Google Shape;1323;p46">
                <a:extLst>
                  <a:ext uri="{FF2B5EF4-FFF2-40B4-BE49-F238E27FC236}">
                    <a16:creationId xmlns:a16="http://schemas.microsoft.com/office/drawing/2014/main" id="{348FAB1A-D502-4F0D-A0F8-724D53079266}"/>
                  </a:ext>
                </a:extLst>
              </p:cNvPr>
              <p:cNvSpPr/>
              <p:nvPr/>
            </p:nvSpPr>
            <p:spPr>
              <a:xfrm>
                <a:off x="1450461" y="1446338"/>
                <a:ext cx="1606500" cy="774000"/>
              </a:xfrm>
              <a:prstGeom prst="roundRect">
                <a:avLst>
                  <a:gd name="adj" fmla="val 30151"/>
                </a:avLst>
              </a:prstGeom>
              <a:gradFill>
                <a:gsLst>
                  <a:gs pos="0">
                    <a:srgbClr val="FFFFFF">
                      <a:alpha val="11372"/>
                      <a:alpha val="11380"/>
                    </a:srgbClr>
                  </a:gs>
                  <a:gs pos="66000">
                    <a:srgbClr val="E354F7">
                      <a:alpha val="16078"/>
                      <a:alpha val="11380"/>
                    </a:srgbClr>
                  </a:gs>
                  <a:gs pos="100000">
                    <a:srgbClr val="10ECFF">
                      <a:alpha val="25490"/>
                      <a:alpha val="11380"/>
                    </a:srgbClr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2019a</a:t>
                </a:r>
                <a:endParaRPr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Google Shape;1328;p46">
                <a:extLst>
                  <a:ext uri="{FF2B5EF4-FFF2-40B4-BE49-F238E27FC236}">
                    <a16:creationId xmlns:a16="http://schemas.microsoft.com/office/drawing/2014/main" id="{DC81925D-9A5D-4E07-85CE-A2D0F65721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344" y="3155163"/>
                <a:ext cx="1961350" cy="58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9pPr>
              </a:lstStyle>
              <a:p>
                <a:pPr marL="0" indent="0"/>
                <a:r>
                  <a:rPr lang="en-US" sz="4000" dirty="0"/>
                  <a:t>72%</a:t>
                </a:r>
              </a:p>
              <a:p>
                <a:pPr marL="0" indent="0"/>
                <a:endParaRPr lang="en-US" dirty="0"/>
              </a:p>
            </p:txBody>
          </p:sp>
          <p:cxnSp>
            <p:nvCxnSpPr>
              <p:cNvPr id="6" name="Google Shape;1333;p46">
                <a:extLst>
                  <a:ext uri="{FF2B5EF4-FFF2-40B4-BE49-F238E27FC236}">
                    <a16:creationId xmlns:a16="http://schemas.microsoft.com/office/drawing/2014/main" id="{1A1D4893-5B14-41EE-90DE-CD9FDCD32DE9}"/>
                  </a:ext>
                </a:extLst>
              </p:cNvPr>
              <p:cNvCxnSpPr>
                <a:cxnSpLocks/>
                <a:stCxn id="4" idx="2"/>
                <a:endCxn id="5" idx="0"/>
              </p:cNvCxnSpPr>
              <p:nvPr/>
            </p:nvCxnSpPr>
            <p:spPr>
              <a:xfrm>
                <a:off x="2253711" y="2220338"/>
                <a:ext cx="30308" cy="9348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1103;p40">
              <a:extLst>
                <a:ext uri="{FF2B5EF4-FFF2-40B4-BE49-F238E27FC236}">
                  <a16:creationId xmlns:a16="http://schemas.microsoft.com/office/drawing/2014/main" id="{4D53E94C-7301-4E97-BA42-84CA6560F2D2}"/>
                </a:ext>
              </a:extLst>
            </p:cNvPr>
            <p:cNvGrpSpPr/>
            <p:nvPr/>
          </p:nvGrpSpPr>
          <p:grpSpPr>
            <a:xfrm rot="5400000">
              <a:off x="1479729" y="3364440"/>
              <a:ext cx="1218769" cy="1319315"/>
              <a:chOff x="4049800" y="640400"/>
              <a:chExt cx="858900" cy="858900"/>
            </a:xfrm>
          </p:grpSpPr>
          <p:sp>
            <p:nvSpPr>
              <p:cNvPr id="18" name="Google Shape;1104;p40">
                <a:extLst>
                  <a:ext uri="{FF2B5EF4-FFF2-40B4-BE49-F238E27FC236}">
                    <a16:creationId xmlns:a16="http://schemas.microsoft.com/office/drawing/2014/main" id="{8D206F5C-377A-4E83-ABBF-453123B9700A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9600"/>
                </a:avLst>
              </a:prstGeom>
              <a:gradFill>
                <a:gsLst>
                  <a:gs pos="0">
                    <a:srgbClr val="FFFFFF">
                      <a:alpha val="18823"/>
                    </a:srgbClr>
                  </a:gs>
                  <a:gs pos="66000">
                    <a:srgbClr val="E354F7">
                      <a:alpha val="22352"/>
                    </a:srgbClr>
                  </a:gs>
                  <a:gs pos="100000">
                    <a:srgbClr val="10ECFF">
                      <a:alpha val="33725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05;p40">
                <a:extLst>
                  <a:ext uri="{FF2B5EF4-FFF2-40B4-BE49-F238E27FC236}">
                    <a16:creationId xmlns:a16="http://schemas.microsoft.com/office/drawing/2014/main" id="{DC85821C-9238-45DD-80CE-C4810F99A800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7266468"/>
                  <a:gd name="adj2" fmla="val 343826"/>
                  <a:gd name="adj3" fmla="val 9156"/>
                </a:avLst>
              </a:prstGeom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2D0735AF-D71C-4841-A06D-99A41FA0D7B3}"/>
              </a:ext>
            </a:extLst>
          </p:cNvPr>
          <p:cNvGrpSpPr/>
          <p:nvPr/>
        </p:nvGrpSpPr>
        <p:grpSpPr>
          <a:xfrm>
            <a:off x="3162411" y="1980151"/>
            <a:ext cx="1961350" cy="2822593"/>
            <a:chOff x="3476105" y="2387807"/>
            <a:chExt cx="1961350" cy="2822593"/>
          </a:xfrm>
        </p:grpSpPr>
        <p:grpSp>
          <p:nvGrpSpPr>
            <p:cNvPr id="15" name="קבוצה 14">
              <a:extLst>
                <a:ext uri="{FF2B5EF4-FFF2-40B4-BE49-F238E27FC236}">
                  <a16:creationId xmlns:a16="http://schemas.microsoft.com/office/drawing/2014/main" id="{E8CC6D80-3D44-4F75-8CC6-78923AC56674}"/>
                </a:ext>
              </a:extLst>
            </p:cNvPr>
            <p:cNvGrpSpPr/>
            <p:nvPr/>
          </p:nvGrpSpPr>
          <p:grpSpPr>
            <a:xfrm>
              <a:off x="3476105" y="2387807"/>
              <a:ext cx="1961350" cy="2395496"/>
              <a:chOff x="3673993" y="1947177"/>
              <a:chExt cx="1961350" cy="2395496"/>
            </a:xfrm>
          </p:grpSpPr>
          <p:sp>
            <p:nvSpPr>
              <p:cNvPr id="8" name="Google Shape;1323;p46">
                <a:extLst>
                  <a:ext uri="{FF2B5EF4-FFF2-40B4-BE49-F238E27FC236}">
                    <a16:creationId xmlns:a16="http://schemas.microsoft.com/office/drawing/2014/main" id="{C327E89B-602F-4B99-9726-F278C705D667}"/>
                  </a:ext>
                </a:extLst>
              </p:cNvPr>
              <p:cNvSpPr/>
              <p:nvPr/>
            </p:nvSpPr>
            <p:spPr>
              <a:xfrm>
                <a:off x="3850559" y="1947177"/>
                <a:ext cx="1606500" cy="774000"/>
              </a:xfrm>
              <a:prstGeom prst="roundRect">
                <a:avLst>
                  <a:gd name="adj" fmla="val 30151"/>
                </a:avLst>
              </a:prstGeom>
              <a:gradFill>
                <a:gsLst>
                  <a:gs pos="0">
                    <a:srgbClr val="FFFFFF">
                      <a:alpha val="11372"/>
                      <a:alpha val="11380"/>
                    </a:srgbClr>
                  </a:gs>
                  <a:gs pos="66000">
                    <a:srgbClr val="E354F7">
                      <a:alpha val="16078"/>
                      <a:alpha val="11380"/>
                    </a:srgbClr>
                  </a:gs>
                  <a:gs pos="100000">
                    <a:srgbClr val="10ECFF">
                      <a:alpha val="25490"/>
                      <a:alpha val="11380"/>
                    </a:srgbClr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2019b</a:t>
                </a:r>
                <a:endParaRPr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Google Shape;1328;p46">
                <a:extLst>
                  <a:ext uri="{FF2B5EF4-FFF2-40B4-BE49-F238E27FC236}">
                    <a16:creationId xmlns:a16="http://schemas.microsoft.com/office/drawing/2014/main" id="{94A95755-2FD1-4BAB-B262-30D4089284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73993" y="3754073"/>
                <a:ext cx="1961350" cy="58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9pPr>
              </a:lstStyle>
              <a:p>
                <a:pPr marL="0" indent="0"/>
                <a:r>
                  <a:rPr lang="en-US" sz="4000" dirty="0"/>
                  <a:t>72%</a:t>
                </a:r>
              </a:p>
              <a:p>
                <a:pPr marL="0" indent="0"/>
                <a:endParaRPr lang="en-US" dirty="0"/>
              </a:p>
            </p:txBody>
          </p:sp>
          <p:cxnSp>
            <p:nvCxnSpPr>
              <p:cNvPr id="10" name="Google Shape;1333;p46">
                <a:extLst>
                  <a:ext uri="{FF2B5EF4-FFF2-40B4-BE49-F238E27FC236}">
                    <a16:creationId xmlns:a16="http://schemas.microsoft.com/office/drawing/2014/main" id="{5F01DB30-CC64-4E66-8421-CBCB4FD49630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4653809" y="2721177"/>
                <a:ext cx="859" cy="10328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" name="Google Shape;1103;p40">
              <a:extLst>
                <a:ext uri="{FF2B5EF4-FFF2-40B4-BE49-F238E27FC236}">
                  <a16:creationId xmlns:a16="http://schemas.microsoft.com/office/drawing/2014/main" id="{55BE7063-C8A5-4B57-ACD9-AEF9B285D3FA}"/>
                </a:ext>
              </a:extLst>
            </p:cNvPr>
            <p:cNvGrpSpPr/>
            <p:nvPr/>
          </p:nvGrpSpPr>
          <p:grpSpPr>
            <a:xfrm rot="5400000">
              <a:off x="3772743" y="3931462"/>
              <a:ext cx="1218771" cy="1339105"/>
              <a:chOff x="4456366" y="581117"/>
              <a:chExt cx="858901" cy="871784"/>
            </a:xfrm>
          </p:grpSpPr>
          <p:sp>
            <p:nvSpPr>
              <p:cNvPr id="29" name="Google Shape;1104;p40">
                <a:extLst>
                  <a:ext uri="{FF2B5EF4-FFF2-40B4-BE49-F238E27FC236}">
                    <a16:creationId xmlns:a16="http://schemas.microsoft.com/office/drawing/2014/main" id="{DFC10D20-540D-48DC-981B-7BEE92C2A051}"/>
                  </a:ext>
                </a:extLst>
              </p:cNvPr>
              <p:cNvSpPr/>
              <p:nvPr/>
            </p:nvSpPr>
            <p:spPr>
              <a:xfrm>
                <a:off x="4456366" y="581117"/>
                <a:ext cx="858900" cy="858900"/>
              </a:xfrm>
              <a:prstGeom prst="donut">
                <a:avLst>
                  <a:gd name="adj" fmla="val 9600"/>
                </a:avLst>
              </a:prstGeom>
              <a:gradFill>
                <a:gsLst>
                  <a:gs pos="0">
                    <a:srgbClr val="FFFFFF">
                      <a:alpha val="18823"/>
                    </a:srgbClr>
                  </a:gs>
                  <a:gs pos="66000">
                    <a:srgbClr val="E354F7">
                      <a:alpha val="22352"/>
                    </a:srgbClr>
                  </a:gs>
                  <a:gs pos="100000">
                    <a:srgbClr val="10ECFF">
                      <a:alpha val="33725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05;p40">
                <a:extLst>
                  <a:ext uri="{FF2B5EF4-FFF2-40B4-BE49-F238E27FC236}">
                    <a16:creationId xmlns:a16="http://schemas.microsoft.com/office/drawing/2014/main" id="{C88091FC-D922-4E30-B0C3-587307835A59}"/>
                  </a:ext>
                </a:extLst>
              </p:cNvPr>
              <p:cNvSpPr/>
              <p:nvPr/>
            </p:nvSpPr>
            <p:spPr>
              <a:xfrm>
                <a:off x="4456367" y="594001"/>
                <a:ext cx="858900" cy="858900"/>
              </a:xfrm>
              <a:prstGeom prst="blockArc">
                <a:avLst>
                  <a:gd name="adj1" fmla="val 17266468"/>
                  <a:gd name="adj2" fmla="val 343826"/>
                  <a:gd name="adj3" fmla="val 9156"/>
                </a:avLst>
              </a:prstGeom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05D6BC17-94CF-4F39-A6A2-F745AE8A0F38}"/>
              </a:ext>
            </a:extLst>
          </p:cNvPr>
          <p:cNvGrpSpPr/>
          <p:nvPr/>
        </p:nvGrpSpPr>
        <p:grpSpPr>
          <a:xfrm>
            <a:off x="5593539" y="2025333"/>
            <a:ext cx="1961350" cy="2799787"/>
            <a:chOff x="5622085" y="1775897"/>
            <a:chExt cx="1961350" cy="2799787"/>
          </a:xfrm>
        </p:grpSpPr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748CE256-E5F6-4673-AD0A-0EEA5F502578}"/>
                </a:ext>
              </a:extLst>
            </p:cNvPr>
            <p:cNvGrpSpPr/>
            <p:nvPr/>
          </p:nvGrpSpPr>
          <p:grpSpPr>
            <a:xfrm>
              <a:off x="5622085" y="1775897"/>
              <a:ext cx="1961350" cy="2408496"/>
              <a:chOff x="6000381" y="1335267"/>
              <a:chExt cx="1961350" cy="2408496"/>
            </a:xfrm>
          </p:grpSpPr>
          <p:sp>
            <p:nvSpPr>
              <p:cNvPr id="11" name="Google Shape;1323;p46">
                <a:extLst>
                  <a:ext uri="{FF2B5EF4-FFF2-40B4-BE49-F238E27FC236}">
                    <a16:creationId xmlns:a16="http://schemas.microsoft.com/office/drawing/2014/main" id="{966027B6-4B53-415F-A0D1-3250B8224923}"/>
                  </a:ext>
                </a:extLst>
              </p:cNvPr>
              <p:cNvSpPr/>
              <p:nvPr/>
            </p:nvSpPr>
            <p:spPr>
              <a:xfrm>
                <a:off x="6177806" y="1335267"/>
                <a:ext cx="1606500" cy="774000"/>
              </a:xfrm>
              <a:prstGeom prst="roundRect">
                <a:avLst>
                  <a:gd name="adj" fmla="val 30151"/>
                </a:avLst>
              </a:prstGeom>
              <a:gradFill>
                <a:gsLst>
                  <a:gs pos="0">
                    <a:srgbClr val="FFFFFF">
                      <a:alpha val="11372"/>
                      <a:alpha val="11380"/>
                    </a:srgbClr>
                  </a:gs>
                  <a:gs pos="66000">
                    <a:srgbClr val="E354F7">
                      <a:alpha val="16078"/>
                      <a:alpha val="11380"/>
                    </a:srgbClr>
                  </a:gs>
                  <a:gs pos="100000">
                    <a:srgbClr val="10ECFF">
                      <a:alpha val="25490"/>
                      <a:alpha val="11380"/>
                    </a:srgbClr>
                  </a:gs>
                </a:gsLst>
                <a:lin ang="5400012" scaled="0"/>
              </a:gra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2020</a:t>
                </a:r>
                <a:endParaRPr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Google Shape;1328;p46">
                <a:extLst>
                  <a:ext uri="{FF2B5EF4-FFF2-40B4-BE49-F238E27FC236}">
                    <a16:creationId xmlns:a16="http://schemas.microsoft.com/office/drawing/2014/main" id="{F88F403E-920E-4A8A-B7BD-D57562E34E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0381" y="3155163"/>
                <a:ext cx="1961350" cy="58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bel"/>
                  <a:buNone/>
                  <a:defRPr sz="14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Abel"/>
                  <a:buNone/>
                  <a:defRPr sz="2100" b="0" i="0" u="none" strike="noStrike" cap="none">
                    <a:solidFill>
                      <a:schemeClr val="lt1"/>
                    </a:solidFill>
                    <a:latin typeface="Abel"/>
                    <a:ea typeface="Abel"/>
                    <a:cs typeface="Abel"/>
                    <a:sym typeface="Abel"/>
                  </a:defRPr>
                </a:lvl9pPr>
              </a:lstStyle>
              <a:p>
                <a:pPr marL="0" indent="0"/>
                <a:r>
                  <a:rPr lang="en-US" sz="4000" dirty="0"/>
                  <a:t>73%</a:t>
                </a:r>
              </a:p>
              <a:p>
                <a:pPr marL="0" indent="0"/>
                <a:endParaRPr lang="en-US" dirty="0"/>
              </a:p>
            </p:txBody>
          </p:sp>
          <p:cxnSp>
            <p:nvCxnSpPr>
              <p:cNvPr id="13" name="Google Shape;1333;p46">
                <a:extLst>
                  <a:ext uri="{FF2B5EF4-FFF2-40B4-BE49-F238E27FC236}">
                    <a16:creationId xmlns:a16="http://schemas.microsoft.com/office/drawing/2014/main" id="{C4FAB608-F05D-4E00-A06F-C1FCABCCD1E2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6981056" y="2109267"/>
                <a:ext cx="0" cy="10458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" name="Google Shape;1103;p40">
              <a:extLst>
                <a:ext uri="{FF2B5EF4-FFF2-40B4-BE49-F238E27FC236}">
                  <a16:creationId xmlns:a16="http://schemas.microsoft.com/office/drawing/2014/main" id="{CE3EA9EA-1622-4F11-B540-D9E8F097323B}"/>
                </a:ext>
              </a:extLst>
            </p:cNvPr>
            <p:cNvGrpSpPr/>
            <p:nvPr/>
          </p:nvGrpSpPr>
          <p:grpSpPr>
            <a:xfrm rot="5400000">
              <a:off x="5948400" y="3306642"/>
              <a:ext cx="1218769" cy="1319315"/>
              <a:chOff x="4049800" y="640400"/>
              <a:chExt cx="858900" cy="858900"/>
            </a:xfrm>
          </p:grpSpPr>
          <p:sp>
            <p:nvSpPr>
              <p:cNvPr id="32" name="Google Shape;1104;p40">
                <a:extLst>
                  <a:ext uri="{FF2B5EF4-FFF2-40B4-BE49-F238E27FC236}">
                    <a16:creationId xmlns:a16="http://schemas.microsoft.com/office/drawing/2014/main" id="{07AC1E19-424D-45CD-A704-E968680F375B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9600"/>
                </a:avLst>
              </a:prstGeom>
              <a:gradFill>
                <a:gsLst>
                  <a:gs pos="0">
                    <a:srgbClr val="FFFFFF">
                      <a:alpha val="18823"/>
                    </a:srgbClr>
                  </a:gs>
                  <a:gs pos="66000">
                    <a:srgbClr val="E354F7">
                      <a:alpha val="22352"/>
                    </a:srgbClr>
                  </a:gs>
                  <a:gs pos="100000">
                    <a:srgbClr val="10ECFF">
                      <a:alpha val="33725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05;p40">
                <a:extLst>
                  <a:ext uri="{FF2B5EF4-FFF2-40B4-BE49-F238E27FC236}">
                    <a16:creationId xmlns:a16="http://schemas.microsoft.com/office/drawing/2014/main" id="{1F10FDEF-8D59-42F5-99C2-946ECBF6F4B1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7266468"/>
                  <a:gd name="adj2" fmla="val 343826"/>
                  <a:gd name="adj3" fmla="val 9156"/>
                </a:avLst>
              </a:prstGeom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1328;p46">
            <a:extLst>
              <a:ext uri="{FF2B5EF4-FFF2-40B4-BE49-F238E27FC236}">
                <a16:creationId xmlns:a16="http://schemas.microsoft.com/office/drawing/2014/main" id="{FF9DC5B2-2217-4C86-8EDF-B0E5FFBE5DD9}"/>
              </a:ext>
            </a:extLst>
          </p:cNvPr>
          <p:cNvSpPr txBox="1">
            <a:spLocks/>
          </p:cNvSpPr>
          <p:nvPr/>
        </p:nvSpPr>
        <p:spPr>
          <a:xfrm>
            <a:off x="1739836" y="605473"/>
            <a:ext cx="7171355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b="1" dirty="0"/>
              <a:t>מטרה: </a:t>
            </a:r>
            <a:r>
              <a:rPr lang="he-IL" dirty="0"/>
              <a:t>נרצה לשערך את שיעור ההצבעה למפלגת כחול לבן מקרב תומכיה הפוטנציאלים (זהו נתון שלא קיים)</a:t>
            </a:r>
          </a:p>
          <a:p>
            <a:pPr marL="0" indent="0" algn="r" rtl="1"/>
            <a:endParaRPr lang="he-IL" dirty="0"/>
          </a:p>
          <a:p>
            <a:pPr marL="0" indent="0" algn="r" rtl="1"/>
            <a:r>
              <a:rPr lang="he-IL" b="1" dirty="0"/>
              <a:t>חישוב:</a:t>
            </a:r>
            <a:endParaRPr lang="en-US" b="1" dirty="0"/>
          </a:p>
          <a:p>
            <a:pPr marL="0" indent="0"/>
            <a:endParaRPr lang="en-US" dirty="0"/>
          </a:p>
        </p:txBody>
      </p:sp>
      <p:sp>
        <p:nvSpPr>
          <p:cNvPr id="46" name="Google Shape;1328;p46">
            <a:extLst>
              <a:ext uri="{FF2B5EF4-FFF2-40B4-BE49-F238E27FC236}">
                <a16:creationId xmlns:a16="http://schemas.microsoft.com/office/drawing/2014/main" id="{E4884DE3-3925-485F-8205-CF92DA18BE28}"/>
              </a:ext>
            </a:extLst>
          </p:cNvPr>
          <p:cNvSpPr txBox="1">
            <a:spLocks/>
          </p:cNvSpPr>
          <p:nvPr/>
        </p:nvSpPr>
        <p:spPr>
          <a:xfrm>
            <a:off x="1752526" y="3251968"/>
            <a:ext cx="1188473" cy="4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Avg: 58%</a:t>
            </a:r>
          </a:p>
          <a:p>
            <a:pPr marL="0" indent="0"/>
            <a:endParaRPr lang="en-US" dirty="0"/>
          </a:p>
        </p:txBody>
      </p:sp>
      <p:sp>
        <p:nvSpPr>
          <p:cNvPr id="47" name="Google Shape;1328;p46">
            <a:extLst>
              <a:ext uri="{FF2B5EF4-FFF2-40B4-BE49-F238E27FC236}">
                <a16:creationId xmlns:a16="http://schemas.microsoft.com/office/drawing/2014/main" id="{FCC3BD39-B65F-4DB1-8CF5-CBADFAEFD78F}"/>
              </a:ext>
            </a:extLst>
          </p:cNvPr>
          <p:cNvSpPr txBox="1">
            <a:spLocks/>
          </p:cNvSpPr>
          <p:nvPr/>
        </p:nvSpPr>
        <p:spPr>
          <a:xfrm>
            <a:off x="4347336" y="3339827"/>
            <a:ext cx="1188473" cy="4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Avg: 60%</a:t>
            </a:r>
          </a:p>
          <a:p>
            <a:pPr marL="0" indent="0"/>
            <a:endParaRPr lang="en-US" dirty="0"/>
          </a:p>
        </p:txBody>
      </p:sp>
      <p:sp>
        <p:nvSpPr>
          <p:cNvPr id="48" name="Google Shape;1328;p46">
            <a:extLst>
              <a:ext uri="{FF2B5EF4-FFF2-40B4-BE49-F238E27FC236}">
                <a16:creationId xmlns:a16="http://schemas.microsoft.com/office/drawing/2014/main" id="{13A319AE-FA98-4AA6-858D-01EB4A393D47}"/>
              </a:ext>
            </a:extLst>
          </p:cNvPr>
          <p:cNvSpPr txBox="1">
            <a:spLocks/>
          </p:cNvSpPr>
          <p:nvPr/>
        </p:nvSpPr>
        <p:spPr>
          <a:xfrm>
            <a:off x="6809927" y="3335248"/>
            <a:ext cx="1188473" cy="4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Avg: 68%</a:t>
            </a:r>
          </a:p>
          <a:p>
            <a:pPr marL="0" indent="0"/>
            <a:endParaRPr lang="en-US" dirty="0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6F51D48B-4AD0-4947-8C95-634B34CAA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5"/>
          <a:stretch/>
        </p:blipFill>
        <p:spPr>
          <a:xfrm>
            <a:off x="-768172" y="167668"/>
            <a:ext cx="9144000" cy="49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7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1421411" y="4751885"/>
            <a:ext cx="6997303" cy="410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ניתן לראות שבשלושת מערכות הבחירות כחול-לבן חזקה בישובים השייכים למדרג סוציו-אקונומי גבוה</a:t>
            </a:r>
            <a:endParaRPr dirty="0"/>
          </a:p>
        </p:txBody>
      </p:sp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-742951" y="28145"/>
            <a:ext cx="8243889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Voting Percent </a:t>
            </a:r>
            <a:r>
              <a:rPr lang="en-US" sz="3200" dirty="0"/>
              <a:t>by Socio-Economic Class</a:t>
            </a:r>
            <a:endParaRPr lang="en" sz="2800" dirty="0"/>
          </a:p>
        </p:txBody>
      </p:sp>
      <p:sp>
        <p:nvSpPr>
          <p:cNvPr id="7" name="Google Shape;1328;p46">
            <a:extLst>
              <a:ext uri="{FF2B5EF4-FFF2-40B4-BE49-F238E27FC236}">
                <a16:creationId xmlns:a16="http://schemas.microsoft.com/office/drawing/2014/main" id="{91286B1B-6FC2-414A-AF37-2098C4F36DBB}"/>
              </a:ext>
            </a:extLst>
          </p:cNvPr>
          <p:cNvSpPr txBox="1">
            <a:spLocks/>
          </p:cNvSpPr>
          <p:nvPr/>
        </p:nvSpPr>
        <p:spPr>
          <a:xfrm>
            <a:off x="128596" y="1143983"/>
            <a:ext cx="725286" cy="1584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en-US" sz="1000" dirty="0"/>
              <a:t>60%</a:t>
            </a:r>
            <a:r>
              <a:rPr lang="he-IL" sz="1000" dirty="0"/>
              <a:t> מכלל המצביעים בישובים השייכים לאשכול כלכלי-חברתי 10 הצביעו לכחול לבן</a:t>
            </a:r>
            <a:endParaRPr lang="en-US" sz="1000" dirty="0"/>
          </a:p>
          <a:p>
            <a:pPr marL="0" indent="0"/>
            <a:endParaRPr lang="en-US" dirty="0"/>
          </a:p>
        </p:txBody>
      </p:sp>
      <p:sp>
        <p:nvSpPr>
          <p:cNvPr id="12" name="Google Shape;258;p32">
            <a:extLst>
              <a:ext uri="{FF2B5EF4-FFF2-40B4-BE49-F238E27FC236}">
                <a16:creationId xmlns:a16="http://schemas.microsoft.com/office/drawing/2014/main" id="{4039DC8E-0132-4F51-B400-508D5BBA68F0}"/>
              </a:ext>
            </a:extLst>
          </p:cNvPr>
          <p:cNvSpPr txBox="1">
            <a:spLocks/>
          </p:cNvSpPr>
          <p:nvPr/>
        </p:nvSpPr>
        <p:spPr>
          <a:xfrm>
            <a:off x="1894879" y="624543"/>
            <a:ext cx="6997303" cy="65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חישוב: בכל אשכול חברתי-כלכלי מחשבים כמה בסה"כ הצביעו לכל מפלגה ומנרמלים בסכום.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בתרשימים למטה מוצגים אחוזי ההצבעות רק עבור כחול לבן</a:t>
            </a:r>
          </a:p>
        </p:txBody>
      </p: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84DA10C9-C51D-44BB-9464-9A9F92F4301F}"/>
              </a:ext>
            </a:extLst>
          </p:cNvPr>
          <p:cNvGrpSpPr/>
          <p:nvPr/>
        </p:nvGrpSpPr>
        <p:grpSpPr>
          <a:xfrm>
            <a:off x="1256606" y="1508314"/>
            <a:ext cx="7127277" cy="3336440"/>
            <a:chOff x="825102" y="684940"/>
            <a:chExt cx="7566422" cy="3725965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AC7CEFD7-3615-4837-9A80-26145AB5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102" y="684940"/>
              <a:ext cx="7493795" cy="3725965"/>
            </a:xfrm>
            <a:prstGeom prst="rect">
              <a:avLst/>
            </a:prstGeom>
          </p:spPr>
        </p:pic>
        <p:cxnSp>
          <p:nvCxnSpPr>
            <p:cNvPr id="13" name="מחבר ישר 12">
              <a:extLst>
                <a:ext uri="{FF2B5EF4-FFF2-40B4-BE49-F238E27FC236}">
                  <a16:creationId xmlns:a16="http://schemas.microsoft.com/office/drawing/2014/main" id="{A7CEE116-E7D8-4210-908E-248912A59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149" y="1544953"/>
              <a:ext cx="239484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22DF68ED-1B6C-48D9-B816-AAFDF3B85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8267" y="1505539"/>
              <a:ext cx="239484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39457D9F-AFB5-4D16-92D4-73A80266C3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6680" y="1640680"/>
              <a:ext cx="2394844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9E8D1505-C55F-4D97-A0DA-700385ACB28C}"/>
              </a:ext>
            </a:extLst>
          </p:cNvPr>
          <p:cNvCxnSpPr>
            <a:cxnSpLocks/>
          </p:cNvCxnSpPr>
          <p:nvPr/>
        </p:nvCxnSpPr>
        <p:spPr>
          <a:xfrm flipH="1" flipV="1">
            <a:off x="853882" y="1329379"/>
            <a:ext cx="2525111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58;p32">
            <a:extLst>
              <a:ext uri="{FF2B5EF4-FFF2-40B4-BE49-F238E27FC236}">
                <a16:creationId xmlns:a16="http://schemas.microsoft.com/office/drawing/2014/main" id="{138DEBE6-1B1B-4AB8-A48E-50D6054CC2B5}"/>
              </a:ext>
            </a:extLst>
          </p:cNvPr>
          <p:cNvSpPr txBox="1">
            <a:spLocks/>
          </p:cNvSpPr>
          <p:nvPr/>
        </p:nvSpPr>
        <p:spPr>
          <a:xfrm>
            <a:off x="8383883" y="2116777"/>
            <a:ext cx="571098" cy="45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 rtl="1"/>
            <a:r>
              <a:rPr lang="he-IL" b="1" dirty="0">
                <a:solidFill>
                  <a:srgbClr val="FF0000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171674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1955519" y="604078"/>
            <a:ext cx="6997303" cy="924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/>
              <a:t>נתונים: קלפיות 2020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/>
              <a:t>התייחסתי למפלגות כפיצ'רים ולקלפיות כדגימות, וביצעתי הורדת </a:t>
            </a:r>
            <a:r>
              <a:rPr lang="he-IL" dirty="0" err="1"/>
              <a:t>מימד</a:t>
            </a:r>
            <a:r>
              <a:rPr lang="he-IL" dirty="0"/>
              <a:t> באמצעות </a:t>
            </a:r>
            <a:r>
              <a:rPr lang="en-US" dirty="0"/>
              <a:t>PCA</a:t>
            </a:r>
          </a:p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/>
              <a:t>כל נקודה במרחב מייצגת קלפי</a:t>
            </a:r>
          </a:p>
        </p:txBody>
      </p:sp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-1200150" y="0"/>
            <a:ext cx="465772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PCA 2020</a:t>
            </a:r>
            <a:endParaRPr lang="en" sz="2800" dirty="0"/>
          </a:p>
        </p:txBody>
      </p:sp>
      <p:pic>
        <p:nvPicPr>
          <p:cNvPr id="3" name="תמונה 2" descr="תמונה שמכילה אור, כהה&#10;&#10;התיאור נוצר באופן אוטומטי">
            <a:extLst>
              <a:ext uri="{FF2B5EF4-FFF2-40B4-BE49-F238E27FC236}">
                <a16:creationId xmlns:a16="http://schemas.microsoft.com/office/drawing/2014/main" id="{B1410AE4-0FDB-4182-8BBF-880E5354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6" y="1669007"/>
            <a:ext cx="7428001" cy="30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96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1955519" y="604078"/>
            <a:ext cx="6997303" cy="65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/>
              <a:t>כאן צבע כל נקודה נקבע לפי אחוז ההצבעה בקלפי למפלגת כחול לבן</a:t>
            </a:r>
            <a:endParaRPr dirty="0"/>
          </a:p>
        </p:txBody>
      </p:sp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-1200150" y="0"/>
            <a:ext cx="465772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PCA 2020</a:t>
            </a:r>
            <a:endParaRPr lang="en" sz="2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68A5D0A-4C09-474C-A6AB-B9DFC6EEF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3" t="31667" r="1875" b="15972"/>
          <a:stretch/>
        </p:blipFill>
        <p:spPr>
          <a:xfrm>
            <a:off x="584083" y="1260872"/>
            <a:ext cx="7975833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1955519" y="604078"/>
            <a:ext cx="6997303" cy="65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/>
              <a:t>כאן צבע כל נקודה נקבע לפי המדרג הסוציו-</a:t>
            </a:r>
            <a:r>
              <a:rPr lang="he-IL" dirty="0" err="1"/>
              <a:t>אקנומי</a:t>
            </a:r>
            <a:r>
              <a:rPr lang="he-IL" dirty="0"/>
              <a:t> של הישוב בו נמצאת הקלפי</a:t>
            </a:r>
            <a:endParaRPr dirty="0"/>
          </a:p>
        </p:txBody>
      </p:sp>
      <p:sp>
        <p:nvSpPr>
          <p:cNvPr id="8" name="Google Shape;253;p32">
            <a:extLst>
              <a:ext uri="{FF2B5EF4-FFF2-40B4-BE49-F238E27FC236}">
                <a16:creationId xmlns:a16="http://schemas.microsoft.com/office/drawing/2014/main" id="{ED2F241C-510E-419E-A0DD-C20F93D22301}"/>
              </a:ext>
            </a:extLst>
          </p:cNvPr>
          <p:cNvSpPr txBox="1">
            <a:spLocks/>
          </p:cNvSpPr>
          <p:nvPr/>
        </p:nvSpPr>
        <p:spPr>
          <a:xfrm>
            <a:off x="-185405" y="-52717"/>
            <a:ext cx="4657725" cy="65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Understand the space (1)</a:t>
            </a:r>
            <a:endParaRPr lang="en" sz="2800" dirty="0"/>
          </a:p>
        </p:txBody>
      </p:sp>
      <p:pic>
        <p:nvPicPr>
          <p:cNvPr id="3" name="תמונה 2" descr="תמונה שמכילה מקורה, אור, כהה&#10;&#10;התיאור נוצר באופן אוטומטי">
            <a:extLst>
              <a:ext uri="{FF2B5EF4-FFF2-40B4-BE49-F238E27FC236}">
                <a16:creationId xmlns:a16="http://schemas.microsoft.com/office/drawing/2014/main" id="{1461411A-D1C4-4BF6-9F12-E547AF69A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064419"/>
            <a:ext cx="8115967" cy="33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1154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0ECFF"/>
      </a:accent1>
      <a:accent2>
        <a:srgbClr val="E354F7"/>
      </a:accent2>
      <a:accent3>
        <a:srgbClr val="FFFFFF"/>
      </a:accent3>
      <a:accent4>
        <a:srgbClr val="3E22BC"/>
      </a:accent4>
      <a:accent5>
        <a:srgbClr val="80E0FF"/>
      </a:accent5>
      <a:accent6>
        <a:srgbClr val="CFE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1048</Words>
  <Application>Microsoft Office PowerPoint</Application>
  <PresentationFormat>‫הצגה על המסך (16:9)</PresentationFormat>
  <Paragraphs>145</Paragraphs>
  <Slides>23</Slides>
  <Notes>23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32" baseType="lpstr">
      <vt:lpstr>Fjalla One</vt:lpstr>
      <vt:lpstr>Wingdings</vt:lpstr>
      <vt:lpstr>Open Sans Hebrew</vt:lpstr>
      <vt:lpstr>Arial</vt:lpstr>
      <vt:lpstr>Courier New</vt:lpstr>
      <vt:lpstr>Abel</vt:lpstr>
      <vt:lpstr>Google Sans</vt:lpstr>
      <vt:lpstr>Cambria Math</vt:lpstr>
      <vt:lpstr>Digital Marketing Agency by Slidesgo</vt:lpstr>
      <vt:lpstr>מצגת של PowerPoint‏</vt:lpstr>
      <vt:lpstr>April 2019</vt:lpstr>
      <vt:lpstr>כיצד ישתנו תוצאות ההצבעה אם כל המצביעים ינהרו לקלפיות?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Thank You!  See you in the next election...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כחול לבן</dc:title>
  <cp:lastModifiedBy>odedi240@walla.com</cp:lastModifiedBy>
  <cp:revision>85</cp:revision>
  <dcterms:modified xsi:type="dcterms:W3CDTF">2021-01-20T16:50:55Z</dcterms:modified>
</cp:coreProperties>
</file>